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43"/>
  </p:notesMasterIdLst>
  <p:handoutMasterIdLst>
    <p:handoutMasterId r:id="rId44"/>
  </p:handoutMasterIdLst>
  <p:sldIdLst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81" r:id="rId19"/>
    <p:sldId id="282" r:id="rId20"/>
    <p:sldId id="279" r:id="rId21"/>
    <p:sldId id="280" r:id="rId22"/>
    <p:sldId id="278" r:id="rId23"/>
    <p:sldId id="284" r:id="rId24"/>
    <p:sldId id="285" r:id="rId25"/>
    <p:sldId id="286" r:id="rId26"/>
    <p:sldId id="283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97" r:id="rId38"/>
    <p:sldId id="298" r:id="rId39"/>
    <p:sldId id="299" r:id="rId40"/>
    <p:sldId id="300" r:id="rId41"/>
    <p:sldId id="260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42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0C64AD-A702-42D9-8C27-1A73F4995E3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1_2" csCatId="accent1" phldr="1"/>
      <dgm:spPr/>
      <dgm:t>
        <a:bodyPr/>
        <a:lstStyle/>
        <a:p>
          <a:endParaRPr lang="en-US"/>
        </a:p>
      </dgm:t>
    </dgm:pt>
    <dgm:pt modelId="{08A4D3A2-CEEB-4E25-83B1-BA2A46CA8CD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17ED7668-C7A2-411B-828D-708070FCAAC6}" type="parTrans" cxnId="{A6FB641B-0AF5-4ECD-BDDE-D85490EE8EF9}">
      <dgm:prSet/>
      <dgm:spPr/>
      <dgm:t>
        <a:bodyPr/>
        <a:lstStyle/>
        <a:p>
          <a:endParaRPr lang="en-US"/>
        </a:p>
      </dgm:t>
    </dgm:pt>
    <dgm:pt modelId="{9C7AE053-0AB0-457B-A930-61DA08D3F62C}" type="sibTrans" cxnId="{A6FB641B-0AF5-4ECD-BDDE-D85490EE8EF9}">
      <dgm:prSet/>
      <dgm:spPr/>
      <dgm:t>
        <a:bodyPr/>
        <a:lstStyle/>
        <a:p>
          <a:endParaRPr lang="en-US"/>
        </a:p>
      </dgm:t>
    </dgm:pt>
    <dgm:pt modelId="{1B33FB5C-F9BA-4278-8A24-45DFD21B322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787EC892-6682-48CB-884E-635396D44445}" type="parTrans" cxnId="{92BEB2E0-945D-4A01-BA22-6818F7C00303}">
      <dgm:prSet/>
      <dgm:spPr/>
      <dgm:t>
        <a:bodyPr/>
        <a:lstStyle/>
        <a:p>
          <a:endParaRPr lang="en-US"/>
        </a:p>
      </dgm:t>
    </dgm:pt>
    <dgm:pt modelId="{60A74963-9A97-419B-9B78-5CD81A79AF8F}" type="sibTrans" cxnId="{92BEB2E0-945D-4A01-BA22-6818F7C00303}">
      <dgm:prSet/>
      <dgm:spPr/>
      <dgm:t>
        <a:bodyPr/>
        <a:lstStyle/>
        <a:p>
          <a:endParaRPr lang="en-US"/>
        </a:p>
      </dgm:t>
    </dgm:pt>
    <dgm:pt modelId="{17D3A00E-1F7D-4191-9AEE-C43CFFF6441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010BCCCA-CB37-419A-B6D2-4F1AC86F8DC9}" type="sibTrans" cxnId="{6F0B2606-4A67-4D1D-AFA4-BD3298A6CA57}">
      <dgm:prSet/>
      <dgm:spPr/>
      <dgm:t>
        <a:bodyPr/>
        <a:lstStyle/>
        <a:p>
          <a:endParaRPr lang="en-US"/>
        </a:p>
      </dgm:t>
    </dgm:pt>
    <dgm:pt modelId="{31069C98-277C-41E3-A9FC-F99C462FB40B}" type="parTrans" cxnId="{6F0B2606-4A67-4D1D-AFA4-BD3298A6CA57}">
      <dgm:prSet/>
      <dgm:spPr/>
      <dgm:t>
        <a:bodyPr/>
        <a:lstStyle/>
        <a:p>
          <a:endParaRPr lang="en-US"/>
        </a:p>
      </dgm:t>
    </dgm:pt>
    <dgm:pt modelId="{84CC74DF-A3E9-428E-99CB-C4C8FDB85C7B}" type="pres">
      <dgm:prSet presAssocID="{6E0C64AD-A702-42D9-8C27-1A73F4995E3A}" presName="root" presStyleCnt="0">
        <dgm:presLayoutVars>
          <dgm:dir/>
          <dgm:resizeHandles val="exact"/>
        </dgm:presLayoutVars>
      </dgm:prSet>
      <dgm:spPr/>
    </dgm:pt>
    <dgm:pt modelId="{10F9D520-2468-4F92-9FB5-0C3C7B80D0C7}" type="pres">
      <dgm:prSet presAssocID="{08A4D3A2-CEEB-4E25-83B1-BA2A46CA8CDC}" presName="compNode" presStyleCnt="0"/>
      <dgm:spPr/>
    </dgm:pt>
    <dgm:pt modelId="{CCA632C9-3557-4881-8320-4CC3B08F97B9}" type="pres">
      <dgm:prSet presAssocID="{08A4D3A2-CEEB-4E25-83B1-BA2A46CA8CDC}" presName="iconBgRect" presStyleLbl="bgShp" presStyleIdx="0" presStyleCnt="3"/>
      <dgm:spPr/>
    </dgm:pt>
    <dgm:pt modelId="{A42CA7D0-F69E-48C6-9DF0-6E5B3AE4CFFF}" type="pres">
      <dgm:prSet presAssocID="{08A4D3A2-CEEB-4E25-83B1-BA2A46CA8CD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cal"/>
        </a:ext>
      </dgm:extLst>
    </dgm:pt>
    <dgm:pt modelId="{EFECFA41-63C0-4C5B-8FA7-1F58B78C4721}" type="pres">
      <dgm:prSet presAssocID="{08A4D3A2-CEEB-4E25-83B1-BA2A46CA8CDC}" presName="spaceRect" presStyleCnt="0"/>
      <dgm:spPr/>
    </dgm:pt>
    <dgm:pt modelId="{2AF75701-CB1B-48CE-AFB4-BA116AC537BC}" type="pres">
      <dgm:prSet presAssocID="{08A4D3A2-CEEB-4E25-83B1-BA2A46CA8CDC}" presName="textRect" presStyleLbl="revTx" presStyleIdx="0" presStyleCnt="3">
        <dgm:presLayoutVars>
          <dgm:chMax val="1"/>
          <dgm:chPref val="1"/>
        </dgm:presLayoutVars>
      </dgm:prSet>
      <dgm:spPr/>
    </dgm:pt>
    <dgm:pt modelId="{E49201F0-13EB-4ED5-A727-98872C32D5F3}" type="pres">
      <dgm:prSet presAssocID="{9C7AE053-0AB0-457B-A930-61DA08D3F62C}" presName="sibTrans" presStyleCnt="0"/>
      <dgm:spPr/>
    </dgm:pt>
    <dgm:pt modelId="{FCACA5C1-0B53-4251-B311-0B34610EBB62}" type="pres">
      <dgm:prSet presAssocID="{17D3A00E-1F7D-4191-9AEE-C43CFFF64414}" presName="compNode" presStyleCnt="0"/>
      <dgm:spPr/>
    </dgm:pt>
    <dgm:pt modelId="{8FF1935C-6D71-4ED8-84A9-7BD0878A2214}" type="pres">
      <dgm:prSet presAssocID="{17D3A00E-1F7D-4191-9AEE-C43CFFF64414}" presName="iconBgRect" presStyleLbl="bgShp" presStyleIdx="1" presStyleCnt="3"/>
      <dgm:spPr/>
    </dgm:pt>
    <dgm:pt modelId="{246B43D7-FE04-4B7B-9B25-378E58D4256B}" type="pres">
      <dgm:prSet presAssocID="{17D3A00E-1F7D-4191-9AEE-C43CFFF6441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st aid kit"/>
        </a:ext>
      </dgm:extLst>
    </dgm:pt>
    <dgm:pt modelId="{93DCC901-48BA-4914-B7BE-F53B1680F025}" type="pres">
      <dgm:prSet presAssocID="{17D3A00E-1F7D-4191-9AEE-C43CFFF64414}" presName="spaceRect" presStyleCnt="0"/>
      <dgm:spPr/>
    </dgm:pt>
    <dgm:pt modelId="{BE6334F4-C5C9-4D51-AE07-B1421AC65735}" type="pres">
      <dgm:prSet presAssocID="{17D3A00E-1F7D-4191-9AEE-C43CFFF64414}" presName="textRect" presStyleLbl="revTx" presStyleIdx="1" presStyleCnt="3">
        <dgm:presLayoutVars>
          <dgm:chMax val="1"/>
          <dgm:chPref val="1"/>
        </dgm:presLayoutVars>
      </dgm:prSet>
      <dgm:spPr/>
    </dgm:pt>
    <dgm:pt modelId="{CDBBCDC1-A21C-4650-92F9-4AF449B429E8}" type="pres">
      <dgm:prSet presAssocID="{010BCCCA-CB37-419A-B6D2-4F1AC86F8DC9}" presName="sibTrans" presStyleCnt="0"/>
      <dgm:spPr/>
    </dgm:pt>
    <dgm:pt modelId="{9CE36B14-D910-4AA3-8C8F-4F2F304083E6}" type="pres">
      <dgm:prSet presAssocID="{1B33FB5C-F9BA-4278-8A24-45DFD21B3220}" presName="compNode" presStyleCnt="0"/>
      <dgm:spPr/>
    </dgm:pt>
    <dgm:pt modelId="{24E57220-B583-40A5-AA12-472355D13E7B}" type="pres">
      <dgm:prSet presAssocID="{1B33FB5C-F9BA-4278-8A24-45DFD21B3220}" presName="iconBgRect" presStyleLbl="bgShp" presStyleIdx="2" presStyleCnt="3"/>
      <dgm:spPr/>
    </dgm:pt>
    <dgm:pt modelId="{98921DC4-FFE1-45EA-BF88-1499985E9F26}" type="pres">
      <dgm:prSet presAssocID="{1B33FB5C-F9BA-4278-8A24-45DFD21B322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NA"/>
        </a:ext>
      </dgm:extLst>
    </dgm:pt>
    <dgm:pt modelId="{033E2203-86E9-4A3E-B27D-47838D8B9054}" type="pres">
      <dgm:prSet presAssocID="{1B33FB5C-F9BA-4278-8A24-45DFD21B3220}" presName="spaceRect" presStyleCnt="0"/>
      <dgm:spPr/>
    </dgm:pt>
    <dgm:pt modelId="{AC00C54C-DBE5-4D90-AC5B-F114DBA42609}" type="pres">
      <dgm:prSet presAssocID="{1B33FB5C-F9BA-4278-8A24-45DFD21B3220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F0B2606-4A67-4D1D-AFA4-BD3298A6CA57}" srcId="{6E0C64AD-A702-42D9-8C27-1A73F4995E3A}" destId="{17D3A00E-1F7D-4191-9AEE-C43CFFF64414}" srcOrd="1" destOrd="0" parTransId="{31069C98-277C-41E3-A9FC-F99C462FB40B}" sibTransId="{010BCCCA-CB37-419A-B6D2-4F1AC86F8DC9}"/>
    <dgm:cxn modelId="{A6FB641B-0AF5-4ECD-BDDE-D85490EE8EF9}" srcId="{6E0C64AD-A702-42D9-8C27-1A73F4995E3A}" destId="{08A4D3A2-CEEB-4E25-83B1-BA2A46CA8CDC}" srcOrd="0" destOrd="0" parTransId="{17ED7668-C7A2-411B-828D-708070FCAAC6}" sibTransId="{9C7AE053-0AB0-457B-A930-61DA08D3F62C}"/>
    <dgm:cxn modelId="{5EA56C6B-0A4B-4E49-995A-5C684A2D7318}" type="presOf" srcId="{08A4D3A2-CEEB-4E25-83B1-BA2A46CA8CDC}" destId="{2AF75701-CB1B-48CE-AFB4-BA116AC537BC}" srcOrd="0" destOrd="0" presId="urn:microsoft.com/office/officeart/2018/5/layout/IconCircleLabelList"/>
    <dgm:cxn modelId="{2E075DA5-5F53-4C3F-9617-DF98BB7B7B09}" type="presOf" srcId="{1B33FB5C-F9BA-4278-8A24-45DFD21B3220}" destId="{AC00C54C-DBE5-4D90-AC5B-F114DBA42609}" srcOrd="0" destOrd="0" presId="urn:microsoft.com/office/officeart/2018/5/layout/IconCircleLabelList"/>
    <dgm:cxn modelId="{3324A3B7-1DEF-4A91-9EB1-19F859A35951}" type="presOf" srcId="{6E0C64AD-A702-42D9-8C27-1A73F4995E3A}" destId="{84CC74DF-A3E9-428E-99CB-C4C8FDB85C7B}" srcOrd="0" destOrd="0" presId="urn:microsoft.com/office/officeart/2018/5/layout/IconCircleLabelList"/>
    <dgm:cxn modelId="{92BEB2E0-945D-4A01-BA22-6818F7C00303}" srcId="{6E0C64AD-A702-42D9-8C27-1A73F4995E3A}" destId="{1B33FB5C-F9BA-4278-8A24-45DFD21B3220}" srcOrd="2" destOrd="0" parTransId="{787EC892-6682-48CB-884E-635396D44445}" sibTransId="{60A74963-9A97-419B-9B78-5CD81A79AF8F}"/>
    <dgm:cxn modelId="{EDAF9AF1-CC96-493D-B8F7-3B0D38E1020D}" type="presOf" srcId="{17D3A00E-1F7D-4191-9AEE-C43CFFF64414}" destId="{BE6334F4-C5C9-4D51-AE07-B1421AC65735}" srcOrd="0" destOrd="0" presId="urn:microsoft.com/office/officeart/2018/5/layout/IconCircleLabelList"/>
    <dgm:cxn modelId="{87CC4A0D-AF2C-4960-9E60-D5C103E4F128}" type="presParOf" srcId="{84CC74DF-A3E9-428E-99CB-C4C8FDB85C7B}" destId="{10F9D520-2468-4F92-9FB5-0C3C7B80D0C7}" srcOrd="0" destOrd="0" presId="urn:microsoft.com/office/officeart/2018/5/layout/IconCircleLabelList"/>
    <dgm:cxn modelId="{4FE8B040-9E40-48FE-A1EB-AD5A44EB820F}" type="presParOf" srcId="{10F9D520-2468-4F92-9FB5-0C3C7B80D0C7}" destId="{CCA632C9-3557-4881-8320-4CC3B08F97B9}" srcOrd="0" destOrd="0" presId="urn:microsoft.com/office/officeart/2018/5/layout/IconCircleLabelList"/>
    <dgm:cxn modelId="{9446D564-5A28-4E0A-B6FB-DAE158A2C8D0}" type="presParOf" srcId="{10F9D520-2468-4F92-9FB5-0C3C7B80D0C7}" destId="{A42CA7D0-F69E-48C6-9DF0-6E5B3AE4CFFF}" srcOrd="1" destOrd="0" presId="urn:microsoft.com/office/officeart/2018/5/layout/IconCircleLabelList"/>
    <dgm:cxn modelId="{43A717A6-2623-43B3-B2C3-1D11C68CFA1F}" type="presParOf" srcId="{10F9D520-2468-4F92-9FB5-0C3C7B80D0C7}" destId="{EFECFA41-63C0-4C5B-8FA7-1F58B78C4721}" srcOrd="2" destOrd="0" presId="urn:microsoft.com/office/officeart/2018/5/layout/IconCircleLabelList"/>
    <dgm:cxn modelId="{35468840-EC32-432A-9A41-0FA220350DF4}" type="presParOf" srcId="{10F9D520-2468-4F92-9FB5-0C3C7B80D0C7}" destId="{2AF75701-CB1B-48CE-AFB4-BA116AC537BC}" srcOrd="3" destOrd="0" presId="urn:microsoft.com/office/officeart/2018/5/layout/IconCircleLabelList"/>
    <dgm:cxn modelId="{19929F74-A493-45EC-9C6C-E5ADAE260C1E}" type="presParOf" srcId="{84CC74DF-A3E9-428E-99CB-C4C8FDB85C7B}" destId="{E49201F0-13EB-4ED5-A727-98872C32D5F3}" srcOrd="1" destOrd="0" presId="urn:microsoft.com/office/officeart/2018/5/layout/IconCircleLabelList"/>
    <dgm:cxn modelId="{ABDCE141-C31E-4A23-BE00-4240202561EC}" type="presParOf" srcId="{84CC74DF-A3E9-428E-99CB-C4C8FDB85C7B}" destId="{FCACA5C1-0B53-4251-B311-0B34610EBB62}" srcOrd="2" destOrd="0" presId="urn:microsoft.com/office/officeart/2018/5/layout/IconCircleLabelList"/>
    <dgm:cxn modelId="{9DD59746-BF8D-469B-9C86-3494D796F035}" type="presParOf" srcId="{FCACA5C1-0B53-4251-B311-0B34610EBB62}" destId="{8FF1935C-6D71-4ED8-84A9-7BD0878A2214}" srcOrd="0" destOrd="0" presId="urn:microsoft.com/office/officeart/2018/5/layout/IconCircleLabelList"/>
    <dgm:cxn modelId="{324C4915-A0FA-479E-B80E-F3611E791BF3}" type="presParOf" srcId="{FCACA5C1-0B53-4251-B311-0B34610EBB62}" destId="{246B43D7-FE04-4B7B-9B25-378E58D4256B}" srcOrd="1" destOrd="0" presId="urn:microsoft.com/office/officeart/2018/5/layout/IconCircleLabelList"/>
    <dgm:cxn modelId="{0E12A325-9B70-4706-A69A-474286E053FA}" type="presParOf" srcId="{FCACA5C1-0B53-4251-B311-0B34610EBB62}" destId="{93DCC901-48BA-4914-B7BE-F53B1680F025}" srcOrd="2" destOrd="0" presId="urn:microsoft.com/office/officeart/2018/5/layout/IconCircleLabelList"/>
    <dgm:cxn modelId="{943738F2-98AC-4260-BC58-E293A107F112}" type="presParOf" srcId="{FCACA5C1-0B53-4251-B311-0B34610EBB62}" destId="{BE6334F4-C5C9-4D51-AE07-B1421AC65735}" srcOrd="3" destOrd="0" presId="urn:microsoft.com/office/officeart/2018/5/layout/IconCircleLabelList"/>
    <dgm:cxn modelId="{993C64F8-B91F-4640-A079-B326D8580784}" type="presParOf" srcId="{84CC74DF-A3E9-428E-99CB-C4C8FDB85C7B}" destId="{CDBBCDC1-A21C-4650-92F9-4AF449B429E8}" srcOrd="3" destOrd="0" presId="urn:microsoft.com/office/officeart/2018/5/layout/IconCircleLabelList"/>
    <dgm:cxn modelId="{BA1EEE02-11A6-422D-BCBC-46E3147333B1}" type="presParOf" srcId="{84CC74DF-A3E9-428E-99CB-C4C8FDB85C7B}" destId="{9CE36B14-D910-4AA3-8C8F-4F2F304083E6}" srcOrd="4" destOrd="0" presId="urn:microsoft.com/office/officeart/2018/5/layout/IconCircleLabelList"/>
    <dgm:cxn modelId="{C2D90B3A-6526-4F93-8377-12DB36620C5A}" type="presParOf" srcId="{9CE36B14-D910-4AA3-8C8F-4F2F304083E6}" destId="{24E57220-B583-40A5-AA12-472355D13E7B}" srcOrd="0" destOrd="0" presId="urn:microsoft.com/office/officeart/2018/5/layout/IconCircleLabelList"/>
    <dgm:cxn modelId="{604EB832-B055-4AB9-B22F-07CCD97B3FC3}" type="presParOf" srcId="{9CE36B14-D910-4AA3-8C8F-4F2F304083E6}" destId="{98921DC4-FFE1-45EA-BF88-1499985E9F26}" srcOrd="1" destOrd="0" presId="urn:microsoft.com/office/officeart/2018/5/layout/IconCircleLabelList"/>
    <dgm:cxn modelId="{3CFF6985-2FE8-45AD-88F1-03E143863200}" type="presParOf" srcId="{9CE36B14-D910-4AA3-8C8F-4F2F304083E6}" destId="{033E2203-86E9-4A3E-B27D-47838D8B9054}" srcOrd="2" destOrd="0" presId="urn:microsoft.com/office/officeart/2018/5/layout/IconCircleLabelList"/>
    <dgm:cxn modelId="{CC0FB51F-A5B5-4ED9-B842-862EBF42C5AD}" type="presParOf" srcId="{9CE36B14-D910-4AA3-8C8F-4F2F304083E6}" destId="{AC00C54C-DBE5-4D90-AC5B-F114DBA4260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A632C9-3557-4881-8320-4CC3B08F97B9}">
      <dsp:nvSpPr>
        <dsp:cNvPr id="0" name=""/>
        <dsp:cNvSpPr/>
      </dsp:nvSpPr>
      <dsp:spPr>
        <a:xfrm>
          <a:off x="450883" y="1261162"/>
          <a:ext cx="1406812" cy="1406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2CA7D0-F69E-48C6-9DF0-6E5B3AE4CFFF}">
      <dsp:nvSpPr>
        <dsp:cNvPr id="0" name=""/>
        <dsp:cNvSpPr/>
      </dsp:nvSpPr>
      <dsp:spPr>
        <a:xfrm>
          <a:off x="750695" y="1560974"/>
          <a:ext cx="807187" cy="807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F75701-CB1B-48CE-AFB4-BA116AC537BC}">
      <dsp:nvSpPr>
        <dsp:cNvPr id="0" name=""/>
        <dsp:cNvSpPr/>
      </dsp:nvSpPr>
      <dsp:spPr>
        <a:xfrm>
          <a:off x="1164" y="3106162"/>
          <a:ext cx="23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</a:t>
          </a:r>
        </a:p>
      </dsp:txBody>
      <dsp:txXfrm>
        <a:off x="1164" y="3106162"/>
        <a:ext cx="2306250" cy="720000"/>
      </dsp:txXfrm>
    </dsp:sp>
    <dsp:sp modelId="{8FF1935C-6D71-4ED8-84A9-7BD0878A2214}">
      <dsp:nvSpPr>
        <dsp:cNvPr id="0" name=""/>
        <dsp:cNvSpPr/>
      </dsp:nvSpPr>
      <dsp:spPr>
        <a:xfrm>
          <a:off x="3160727" y="1261162"/>
          <a:ext cx="1406812" cy="1406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6B43D7-FE04-4B7B-9B25-378E58D4256B}">
      <dsp:nvSpPr>
        <dsp:cNvPr id="0" name=""/>
        <dsp:cNvSpPr/>
      </dsp:nvSpPr>
      <dsp:spPr>
        <a:xfrm>
          <a:off x="3460539" y="1560974"/>
          <a:ext cx="807187" cy="807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6334F4-C5C9-4D51-AE07-B1421AC65735}">
      <dsp:nvSpPr>
        <dsp:cNvPr id="0" name=""/>
        <dsp:cNvSpPr/>
      </dsp:nvSpPr>
      <dsp:spPr>
        <a:xfrm>
          <a:off x="2711008" y="3106162"/>
          <a:ext cx="23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</a:t>
          </a:r>
        </a:p>
      </dsp:txBody>
      <dsp:txXfrm>
        <a:off x="2711008" y="3106162"/>
        <a:ext cx="2306250" cy="720000"/>
      </dsp:txXfrm>
    </dsp:sp>
    <dsp:sp modelId="{24E57220-B583-40A5-AA12-472355D13E7B}">
      <dsp:nvSpPr>
        <dsp:cNvPr id="0" name=""/>
        <dsp:cNvSpPr/>
      </dsp:nvSpPr>
      <dsp:spPr>
        <a:xfrm>
          <a:off x="5870571" y="1261162"/>
          <a:ext cx="1406812" cy="1406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921DC4-FFE1-45EA-BF88-1499985E9F26}">
      <dsp:nvSpPr>
        <dsp:cNvPr id="0" name=""/>
        <dsp:cNvSpPr/>
      </dsp:nvSpPr>
      <dsp:spPr>
        <a:xfrm>
          <a:off x="6170383" y="1560974"/>
          <a:ext cx="807187" cy="807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00C54C-DBE5-4D90-AC5B-F114DBA42609}">
      <dsp:nvSpPr>
        <dsp:cNvPr id="0" name=""/>
        <dsp:cNvSpPr/>
      </dsp:nvSpPr>
      <dsp:spPr>
        <a:xfrm>
          <a:off x="5420852" y="3106162"/>
          <a:ext cx="23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</a:t>
          </a:r>
        </a:p>
      </dsp:txBody>
      <dsp:txXfrm>
        <a:off x="5420852" y="3106162"/>
        <a:ext cx="23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D5339C-519D-4230-BF0C-1BF09A2FE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982FE9-1227-454F-8FBE-5D49EEFEFD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3CD36-562E-4EEA-8B96-DB5FE3AB0DC1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C515AC-387D-4DC2-8066-2F960E1511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55534-4B86-498E-A9D9-C98A3290D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C5148-8ED6-434E-BA59-EF48324382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995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A4AB-31E7-4D1C-A552-BCF9442B3075}" type="datetimeFigureOut">
              <a:rPr lang="en-US" smtClean="0"/>
              <a:t>9/20/2021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33291-C0D9-4415-AEC4-F67D377A5A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30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61507-A533-4F2E-B984-305D4E4F5CE4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4DDD7-3FE8-4583-81CB-632D5267A8B4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22273-1190-47FC-BA5A-981185797AF1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FBB71-6DE2-4937-8AEC-8B1AE0DB59CF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3ADD7-A3CC-46CA-B4EE-B20DC19C65C4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7653-8290-49FD-9716-A2C1CB6DA8FD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2AA5-9729-4046-B4EA-C2E953FA8206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096B-8B9A-4F98-8A4A-7B031A299951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58B70-756A-47BE-81CE-FA952E7560EC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D19E4-4707-4D4C-84BE-F88B0E767A80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3A0-19E1-47AC-8700-509B6BECB2CF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3CA45DD-0F6B-4F7F-AE06-73BBDCC76E66}" type="datetime1">
              <a:rPr lang="en-US" smtClean="0"/>
              <a:t>9/20/2021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DD9264-A478-4B82-A891-2BEA8BF9F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A32A9-E857-46CE-8AA3-D318B7D64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26" r="9092" b="20447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4D755E9-CEF5-43A7-A514-4664F25F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AEEE6-69AA-4811-8D2B-F84F74D46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98448"/>
            <a:ext cx="3685070" cy="3255264"/>
          </a:xfrm>
        </p:spPr>
        <p:txBody>
          <a:bodyPr>
            <a:normAutofit/>
          </a:bodyPr>
          <a:lstStyle/>
          <a:p>
            <a:r>
              <a:rPr lang="en-US" sz="4400" dirty="0"/>
              <a:t>Web Extension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21F547-2086-4D47-BB8F-44FA94006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670246"/>
            <a:ext cx="3685069" cy="914400"/>
          </a:xfrm>
        </p:spPr>
        <p:txBody>
          <a:bodyPr>
            <a:normAutofit/>
          </a:bodyPr>
          <a:lstStyle/>
          <a:p>
            <a:r>
              <a:rPr lang="en-US" dirty="0"/>
              <a:t>PHP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BF879CD-ED15-450F-B829-699C694D2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16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4601183"/>
          </a:xfrm>
        </p:spPr>
        <p:txBody>
          <a:bodyPr>
            <a:normAutofit/>
          </a:bodyPr>
          <a:lstStyle/>
          <a:p>
            <a:r>
              <a:rPr lang="en-US" sz="3200" dirty="0"/>
              <a:t>PHP Syntax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1513" y="739820"/>
            <a:ext cx="7315200" cy="5518938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Basic PHP syntax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A PHP script can be placed anywhere in the document.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A PHP script starts with &lt;?php and ends with ?&gt;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&lt;?php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// PHP code goes here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?&gt;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The default file extension for PHP files is ".php".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A PHP file normally contains HTML tags, and some PHP scripting code.</a:t>
            </a:r>
          </a:p>
        </p:txBody>
      </p:sp>
    </p:spTree>
    <p:extLst>
      <p:ext uri="{BB962C8B-B14F-4D97-AF65-F5344CB8AC3E}">
        <p14:creationId xmlns:p14="http://schemas.microsoft.com/office/powerpoint/2010/main" val="69887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81149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Example: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E3D9B2-8B58-4157-970C-9B7F4111E946}"/>
              </a:ext>
            </a:extLst>
          </p:cNvPr>
          <p:cNvSpPr txBox="1"/>
          <p:nvPr/>
        </p:nvSpPr>
        <p:spPr>
          <a:xfrm>
            <a:off x="3888418" y="426128"/>
            <a:ext cx="5823753" cy="34163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&lt;!DOCTYPE html&gt;</a:t>
            </a:r>
          </a:p>
          <a:p>
            <a:r>
              <a:rPr lang="en-US" dirty="0"/>
              <a:t>&lt;html&gt;</a:t>
            </a:r>
          </a:p>
          <a:p>
            <a:r>
              <a:rPr lang="en-US" dirty="0"/>
              <a:t>&lt;body&gt;</a:t>
            </a:r>
          </a:p>
          <a:p>
            <a:endParaRPr lang="en-US" dirty="0"/>
          </a:p>
          <a:p>
            <a:r>
              <a:rPr lang="en-US" dirty="0"/>
              <a:t>&lt;h1&gt;My first PHP page&lt;/h1&gt;</a:t>
            </a:r>
          </a:p>
          <a:p>
            <a:endParaRPr lang="en-US" dirty="0"/>
          </a:p>
          <a:p>
            <a:r>
              <a:rPr lang="en-US" dirty="0"/>
              <a:t>&lt;?php</a:t>
            </a:r>
          </a:p>
          <a:p>
            <a:r>
              <a:rPr lang="en-US" dirty="0"/>
              <a:t>echo "Hello World!";</a:t>
            </a:r>
          </a:p>
          <a:p>
            <a:r>
              <a:rPr lang="en-US" dirty="0"/>
              <a:t>?&gt; </a:t>
            </a:r>
          </a:p>
          <a:p>
            <a:endParaRPr lang="en-US" dirty="0"/>
          </a:p>
          <a:p>
            <a:r>
              <a:rPr lang="en-US" dirty="0"/>
              <a:t>&lt;/body&gt;</a:t>
            </a:r>
          </a:p>
          <a:p>
            <a:r>
              <a:rPr lang="en-US" dirty="0"/>
              <a:t>&lt;/html&gt;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9ADC9C-83A4-4AB2-907C-D6F1EC8CE9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4854" r="2233" b="56376"/>
          <a:stretch/>
        </p:blipFill>
        <p:spPr>
          <a:xfrm>
            <a:off x="3888418" y="4563122"/>
            <a:ext cx="5823753" cy="12872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101997" y="3079889"/>
            <a:ext cx="3200495" cy="263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Simple PHP file, with a PHP script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uses a built-in PHP function "echo" to output the text on a web page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PHP statements end with a semicolon</a:t>
            </a:r>
            <a:endParaRPr lang="en-IN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3812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81149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Case Sensitivity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E3D9B2-8B58-4157-970C-9B7F4111E946}"/>
              </a:ext>
            </a:extLst>
          </p:cNvPr>
          <p:cNvSpPr txBox="1"/>
          <p:nvPr/>
        </p:nvSpPr>
        <p:spPr>
          <a:xfrm>
            <a:off x="3888418" y="426128"/>
            <a:ext cx="5823753" cy="34163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&lt;!DOCTYPE html&gt;</a:t>
            </a:r>
          </a:p>
          <a:p>
            <a:r>
              <a:rPr lang="en-US" dirty="0"/>
              <a:t>&lt;html&gt;</a:t>
            </a:r>
          </a:p>
          <a:p>
            <a:r>
              <a:rPr lang="en-US" dirty="0"/>
              <a:t>&lt;body&gt;</a:t>
            </a:r>
          </a:p>
          <a:p>
            <a:endParaRPr lang="en-US" dirty="0"/>
          </a:p>
          <a:p>
            <a:r>
              <a:rPr lang="en-US" dirty="0"/>
              <a:t>&lt;?php</a:t>
            </a:r>
          </a:p>
          <a:p>
            <a:r>
              <a:rPr lang="en-US" dirty="0"/>
              <a:t>ECHO "Hello World!&lt;</a:t>
            </a:r>
            <a:r>
              <a:rPr lang="en-US" dirty="0" err="1"/>
              <a:t>br</a:t>
            </a:r>
            <a:r>
              <a:rPr lang="en-US" dirty="0"/>
              <a:t>&gt;";</a:t>
            </a:r>
          </a:p>
          <a:p>
            <a:r>
              <a:rPr lang="en-US" dirty="0"/>
              <a:t>echo "Hello World!&lt;</a:t>
            </a:r>
            <a:r>
              <a:rPr lang="en-US" dirty="0" err="1"/>
              <a:t>br</a:t>
            </a:r>
            <a:r>
              <a:rPr lang="en-US" dirty="0"/>
              <a:t>&gt;";</a:t>
            </a:r>
          </a:p>
          <a:p>
            <a:r>
              <a:rPr lang="en-US" dirty="0" err="1"/>
              <a:t>EcHo</a:t>
            </a:r>
            <a:r>
              <a:rPr lang="en-US" dirty="0"/>
              <a:t> "Hello World!&lt;</a:t>
            </a:r>
            <a:r>
              <a:rPr lang="en-US" dirty="0" err="1"/>
              <a:t>br</a:t>
            </a:r>
            <a:r>
              <a:rPr lang="en-US" dirty="0"/>
              <a:t>&gt;";</a:t>
            </a:r>
          </a:p>
          <a:p>
            <a:r>
              <a:rPr lang="en-US" dirty="0"/>
              <a:t>?&gt; </a:t>
            </a:r>
          </a:p>
          <a:p>
            <a:endParaRPr lang="en-US" dirty="0"/>
          </a:p>
          <a:p>
            <a:r>
              <a:rPr lang="en-US" dirty="0"/>
              <a:t>&lt;/body&gt;</a:t>
            </a:r>
          </a:p>
          <a:p>
            <a:r>
              <a:rPr lang="en-US" dirty="0"/>
              <a:t>&lt;/html&gt;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101997" y="3079889"/>
            <a:ext cx="3298151" cy="1351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In PHP, keywords (e.g. if, else, while, echo, etc.), classes, functions, and user-defined functions are not case-sensitive</a:t>
            </a:r>
            <a:endParaRPr lang="en-IN" sz="1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FE23C2-1F6D-4D20-AEF1-DBACE32EA4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4595" r="10583" b="62848"/>
          <a:stretch/>
        </p:blipFill>
        <p:spPr>
          <a:xfrm>
            <a:off x="3888418" y="4722919"/>
            <a:ext cx="4805779" cy="8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524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81149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Case Sensitivity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E3D9B2-8B58-4157-970C-9B7F4111E946}"/>
              </a:ext>
            </a:extLst>
          </p:cNvPr>
          <p:cNvSpPr txBox="1"/>
          <p:nvPr/>
        </p:nvSpPr>
        <p:spPr>
          <a:xfrm>
            <a:off x="3888418" y="426128"/>
            <a:ext cx="5823753" cy="369331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&lt;!DOCTYPE html&gt;</a:t>
            </a:r>
          </a:p>
          <a:p>
            <a:r>
              <a:rPr lang="en-US" dirty="0"/>
              <a:t>&lt;html&gt;</a:t>
            </a:r>
          </a:p>
          <a:p>
            <a:r>
              <a:rPr lang="en-US" dirty="0"/>
              <a:t>&lt;body&gt;</a:t>
            </a:r>
          </a:p>
          <a:p>
            <a:endParaRPr lang="en-US" dirty="0"/>
          </a:p>
          <a:p>
            <a:r>
              <a:rPr lang="en-US" dirty="0"/>
              <a:t>&lt;?php</a:t>
            </a:r>
          </a:p>
          <a:p>
            <a:r>
              <a:rPr lang="en-US" dirty="0"/>
              <a:t>$color = "red";</a:t>
            </a:r>
          </a:p>
          <a:p>
            <a:r>
              <a:rPr lang="en-US" dirty="0"/>
              <a:t>echo "My car is " . $color . "&lt;</a:t>
            </a:r>
            <a:r>
              <a:rPr lang="en-US" dirty="0" err="1"/>
              <a:t>br</a:t>
            </a:r>
            <a:r>
              <a:rPr lang="en-US" dirty="0"/>
              <a:t>&gt;";</a:t>
            </a:r>
          </a:p>
          <a:p>
            <a:r>
              <a:rPr lang="en-US" dirty="0"/>
              <a:t>echo "My house is " . $COLOR . "&lt;</a:t>
            </a:r>
            <a:r>
              <a:rPr lang="en-US" dirty="0" err="1"/>
              <a:t>br</a:t>
            </a:r>
            <a:r>
              <a:rPr lang="en-US" dirty="0"/>
              <a:t>&gt;";</a:t>
            </a:r>
          </a:p>
          <a:p>
            <a:r>
              <a:rPr lang="en-US" dirty="0"/>
              <a:t>echo "My boat is " . $</a:t>
            </a:r>
            <a:r>
              <a:rPr lang="en-US" dirty="0" err="1"/>
              <a:t>coLOR</a:t>
            </a:r>
            <a:r>
              <a:rPr lang="en-US" dirty="0"/>
              <a:t> . "&lt;</a:t>
            </a:r>
            <a:r>
              <a:rPr lang="en-US" dirty="0" err="1"/>
              <a:t>br</a:t>
            </a:r>
            <a:r>
              <a:rPr lang="en-US" dirty="0"/>
              <a:t>&gt;";</a:t>
            </a:r>
          </a:p>
          <a:p>
            <a:r>
              <a:rPr lang="en-US" dirty="0"/>
              <a:t>?&gt; </a:t>
            </a:r>
          </a:p>
          <a:p>
            <a:endParaRPr lang="en-US" dirty="0"/>
          </a:p>
          <a:p>
            <a:r>
              <a:rPr lang="en-US" dirty="0"/>
              <a:t>&lt;/body&gt;</a:t>
            </a:r>
          </a:p>
          <a:p>
            <a:r>
              <a:rPr lang="en-US" dirty="0"/>
              <a:t>&lt;/html&gt;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101997" y="2106875"/>
            <a:ext cx="3298151" cy="2644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All variable names are case-sensitive</a:t>
            </a:r>
          </a:p>
          <a:p>
            <a:pPr>
              <a:lnSpc>
                <a:spcPct val="150000"/>
              </a:lnSpc>
            </a:pP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For Example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 only the first statement will display the value of the $color variable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This is because $color, $COLOR, and $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</a:rPr>
              <a:t>coLOR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 are treated as three different variables</a:t>
            </a:r>
            <a:endParaRPr lang="en-IN" sz="1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347DB8-A646-4BB4-9C41-5CE4F479D3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8867" b="56893"/>
          <a:stretch/>
        </p:blipFill>
        <p:spPr>
          <a:xfrm>
            <a:off x="3888418" y="4873840"/>
            <a:ext cx="6096000" cy="97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71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81149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Comments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E3D9B2-8B58-4157-970C-9B7F4111E946}"/>
              </a:ext>
            </a:extLst>
          </p:cNvPr>
          <p:cNvSpPr txBox="1"/>
          <p:nvPr/>
        </p:nvSpPr>
        <p:spPr>
          <a:xfrm>
            <a:off x="3888418" y="426128"/>
            <a:ext cx="5823753" cy="59093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&lt;!DOCTYPE html&gt;</a:t>
            </a:r>
          </a:p>
          <a:p>
            <a:r>
              <a:rPr lang="en-US" dirty="0"/>
              <a:t>&lt;html&gt;</a:t>
            </a:r>
          </a:p>
          <a:p>
            <a:r>
              <a:rPr lang="en-US" dirty="0"/>
              <a:t>&lt;body&gt;</a:t>
            </a:r>
          </a:p>
          <a:p>
            <a:endParaRPr lang="en-US" dirty="0"/>
          </a:p>
          <a:p>
            <a:r>
              <a:rPr lang="en-US" dirty="0"/>
              <a:t>&lt;?php</a:t>
            </a:r>
          </a:p>
          <a:p>
            <a:endParaRPr lang="en-US" dirty="0"/>
          </a:p>
          <a:p>
            <a:r>
              <a:rPr lang="en-US" dirty="0"/>
              <a:t>// This is a single-line comment</a:t>
            </a:r>
          </a:p>
          <a:p>
            <a:endParaRPr lang="en-US" dirty="0"/>
          </a:p>
          <a:p>
            <a:r>
              <a:rPr lang="en-US" dirty="0"/>
              <a:t># This is also a single-line comment</a:t>
            </a:r>
          </a:p>
          <a:p>
            <a:endParaRPr lang="en-US" dirty="0"/>
          </a:p>
          <a:p>
            <a:r>
              <a:rPr lang="en-US" dirty="0"/>
              <a:t>/*</a:t>
            </a:r>
          </a:p>
          <a:p>
            <a:r>
              <a:rPr lang="en-US" dirty="0"/>
              <a:t>This is a multiple-lines comment block</a:t>
            </a:r>
          </a:p>
          <a:p>
            <a:r>
              <a:rPr lang="en-US" dirty="0"/>
              <a:t>that spans over multiple</a:t>
            </a:r>
          </a:p>
          <a:p>
            <a:r>
              <a:rPr lang="en-US" dirty="0"/>
              <a:t>lines</a:t>
            </a:r>
          </a:p>
          <a:p>
            <a:r>
              <a:rPr lang="en-US" dirty="0"/>
              <a:t>*/</a:t>
            </a:r>
          </a:p>
          <a:p>
            <a:endParaRPr lang="en-US" dirty="0"/>
          </a:p>
          <a:p>
            <a:r>
              <a:rPr lang="en-US" dirty="0"/>
              <a:t>?&gt;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&lt;/body&gt;</a:t>
            </a:r>
          </a:p>
          <a:p>
            <a:r>
              <a:rPr lang="en-US" dirty="0"/>
              <a:t>&lt;/html&gt;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101997" y="2106875"/>
            <a:ext cx="3298151" cy="167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Both type of Comments are supported:</a:t>
            </a:r>
          </a:p>
          <a:p>
            <a:pPr>
              <a:lnSpc>
                <a:spcPct val="150000"/>
              </a:lnSpc>
            </a:pP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Single Line Comment: // and #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Multi line Comment: Block within /* and */</a:t>
            </a:r>
            <a:endParaRPr lang="en-IN" sz="14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8516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801717"/>
            <a:ext cx="2757995" cy="811495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PHP Variable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15555" y="654457"/>
            <a:ext cx="8389399" cy="5567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 variable can have a short name (like x and y) or a more descriptive name (age, </a:t>
            </a:r>
            <a:r>
              <a:rPr lang="en-US" sz="1500" b="1" dirty="0" err="1">
                <a:solidFill>
                  <a:schemeClr val="accent1">
                    <a:lumMod val="50000"/>
                  </a:schemeClr>
                </a:solidFill>
              </a:rPr>
              <a:t>carname</a:t>
            </a: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sz="1500" b="1" dirty="0" err="1">
                <a:solidFill>
                  <a:schemeClr val="accent1">
                    <a:lumMod val="50000"/>
                  </a:schemeClr>
                </a:solidFill>
              </a:rPr>
              <a:t>total_volume</a:t>
            </a: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).</a:t>
            </a: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PHP has no command for declaring a variable. </a:t>
            </a: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It is created the moment you first assign a value to it.</a:t>
            </a: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Rules for PHP variables: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 variable starts with the $ sign, followed by the name of the variable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 variable name must start with a letter or the underscore character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 variable name cannot start with a number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 variable name can only contain alpha-numeric characters and underscores (A-z, 0-9, and _ )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Variable names are case-sensitive ($age and $AGE are two different variables)</a:t>
            </a:r>
          </a:p>
        </p:txBody>
      </p:sp>
    </p:spTree>
    <p:extLst>
      <p:ext uri="{BB962C8B-B14F-4D97-AF65-F5344CB8AC3E}">
        <p14:creationId xmlns:p14="http://schemas.microsoft.com/office/powerpoint/2010/main" val="2377096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811495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PHP Variable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E3D9B2-8B58-4157-970C-9B7F4111E946}"/>
              </a:ext>
            </a:extLst>
          </p:cNvPr>
          <p:cNvSpPr txBox="1"/>
          <p:nvPr/>
        </p:nvSpPr>
        <p:spPr>
          <a:xfrm>
            <a:off x="3888418" y="426128"/>
            <a:ext cx="5823753" cy="45243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&lt;!DOCTYPE html&gt;</a:t>
            </a:r>
          </a:p>
          <a:p>
            <a:r>
              <a:rPr lang="en-US" dirty="0"/>
              <a:t>&lt;html&gt;&lt;!DOCTYPE html&gt;</a:t>
            </a:r>
          </a:p>
          <a:p>
            <a:r>
              <a:rPr lang="en-US" dirty="0"/>
              <a:t>&lt;html&gt;</a:t>
            </a:r>
          </a:p>
          <a:p>
            <a:r>
              <a:rPr lang="en-US" dirty="0"/>
              <a:t>&lt;body&gt;</a:t>
            </a:r>
          </a:p>
          <a:p>
            <a:endParaRPr lang="en-US" dirty="0"/>
          </a:p>
          <a:p>
            <a:r>
              <a:rPr lang="en-US" dirty="0"/>
              <a:t>&lt;?php</a:t>
            </a:r>
          </a:p>
          <a:p>
            <a:r>
              <a:rPr lang="en-US" dirty="0"/>
              <a:t>$txt = "W3Schools.com";</a:t>
            </a:r>
          </a:p>
          <a:p>
            <a:r>
              <a:rPr lang="en-US" dirty="0"/>
              <a:t>echo "I love " . $txt . "!&lt;</a:t>
            </a:r>
            <a:r>
              <a:rPr lang="en-US" dirty="0" err="1"/>
              <a:t>br</a:t>
            </a:r>
            <a:r>
              <a:rPr lang="en-US" dirty="0"/>
              <a:t>&gt;";</a:t>
            </a:r>
          </a:p>
          <a:p>
            <a:endParaRPr lang="en-US" dirty="0"/>
          </a:p>
          <a:p>
            <a:r>
              <a:rPr lang="en-US" dirty="0"/>
              <a:t>$x = 5;</a:t>
            </a:r>
          </a:p>
          <a:p>
            <a:r>
              <a:rPr lang="en-US" dirty="0"/>
              <a:t>$y = 4;</a:t>
            </a:r>
          </a:p>
          <a:p>
            <a:r>
              <a:rPr lang="en-US" dirty="0"/>
              <a:t>echo $x + $y;</a:t>
            </a:r>
          </a:p>
          <a:p>
            <a:r>
              <a:rPr lang="en-US" dirty="0"/>
              <a:t>?&gt;</a:t>
            </a:r>
          </a:p>
          <a:p>
            <a:endParaRPr lang="en-US" dirty="0"/>
          </a:p>
          <a:p>
            <a:r>
              <a:rPr lang="en-US" dirty="0"/>
              <a:t>&lt;/body&gt;</a:t>
            </a:r>
          </a:p>
          <a:p>
            <a:r>
              <a:rPr lang="en-US" dirty="0"/>
              <a:t>&lt;/html&gt;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101997" y="2106875"/>
            <a:ext cx="3298151" cy="38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Example:</a:t>
            </a:r>
            <a:endParaRPr lang="en-IN" sz="1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6E0CD7-64EC-44F9-889A-DCA88D63CE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27" t="28998" r="1917" b="48608"/>
          <a:stretch/>
        </p:blipFill>
        <p:spPr>
          <a:xfrm>
            <a:off x="3950564" y="5131293"/>
            <a:ext cx="5761607" cy="153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985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CABCF5-46F2-42AC-A1B2-C68298328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9CB740-1F8E-4993-B1C7-927BC2327A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1187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4601183"/>
          </a:xfrm>
        </p:spPr>
        <p:txBody>
          <a:bodyPr>
            <a:normAutofit/>
          </a:bodyPr>
          <a:lstStyle/>
          <a:p>
            <a:r>
              <a:rPr lang="en-US" sz="3200" dirty="0"/>
              <a:t>Data Types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1513" y="739820"/>
            <a:ext cx="7804868" cy="5518938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Variables can store data of different types, and different data types can do different things.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PHP supports the following data types: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String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Integer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Float (floating point numbers - also called double)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Boolean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Array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Object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NULL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Resource</a:t>
            </a:r>
          </a:p>
        </p:txBody>
      </p:sp>
    </p:spTree>
    <p:extLst>
      <p:ext uri="{BB962C8B-B14F-4D97-AF65-F5344CB8AC3E}">
        <p14:creationId xmlns:p14="http://schemas.microsoft.com/office/powerpoint/2010/main" val="2070942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81149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Strings</a:t>
            </a:r>
            <a:endParaRPr lang="en-IN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E3D9B2-8B58-4157-970C-9B7F4111E946}"/>
              </a:ext>
            </a:extLst>
          </p:cNvPr>
          <p:cNvSpPr txBox="1"/>
          <p:nvPr/>
        </p:nvSpPr>
        <p:spPr>
          <a:xfrm>
            <a:off x="4119237" y="719026"/>
            <a:ext cx="5823753" cy="230832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dirty="0"/>
              <a:t>&lt;?</a:t>
            </a:r>
            <a:r>
              <a:rPr lang="es-ES" dirty="0" err="1"/>
              <a:t>php</a:t>
            </a:r>
            <a:endParaRPr lang="es-ES" dirty="0"/>
          </a:p>
          <a:p>
            <a:r>
              <a:rPr lang="es-ES" dirty="0"/>
              <a:t>$x = "</a:t>
            </a:r>
            <a:r>
              <a:rPr lang="es-ES" dirty="0" err="1"/>
              <a:t>Hello</a:t>
            </a:r>
            <a:r>
              <a:rPr lang="es-ES" dirty="0"/>
              <a:t> </a:t>
            </a:r>
            <a:r>
              <a:rPr lang="es-ES" dirty="0" err="1"/>
              <a:t>world</a:t>
            </a:r>
            <a:r>
              <a:rPr lang="es-ES" dirty="0"/>
              <a:t>!";</a:t>
            </a:r>
          </a:p>
          <a:p>
            <a:r>
              <a:rPr lang="es-ES" dirty="0"/>
              <a:t>$y = '</a:t>
            </a:r>
            <a:r>
              <a:rPr lang="es-ES" dirty="0" err="1"/>
              <a:t>Hello</a:t>
            </a:r>
            <a:r>
              <a:rPr lang="es-ES" dirty="0"/>
              <a:t> </a:t>
            </a:r>
            <a:r>
              <a:rPr lang="es-ES" dirty="0" err="1"/>
              <a:t>world</a:t>
            </a:r>
            <a:r>
              <a:rPr lang="es-ES" dirty="0"/>
              <a:t>!';</a:t>
            </a:r>
          </a:p>
          <a:p>
            <a:endParaRPr lang="es-ES" dirty="0"/>
          </a:p>
          <a:p>
            <a:r>
              <a:rPr lang="es-ES" dirty="0"/>
              <a:t>echo $x;</a:t>
            </a:r>
          </a:p>
          <a:p>
            <a:r>
              <a:rPr lang="es-ES" dirty="0"/>
              <a:t>echo "&lt;</a:t>
            </a:r>
            <a:r>
              <a:rPr lang="es-ES" dirty="0" err="1"/>
              <a:t>br</a:t>
            </a:r>
            <a:r>
              <a:rPr lang="es-ES" dirty="0"/>
              <a:t>&gt;";</a:t>
            </a:r>
          </a:p>
          <a:p>
            <a:r>
              <a:rPr lang="es-ES" dirty="0"/>
              <a:t>echo $y;</a:t>
            </a:r>
          </a:p>
          <a:p>
            <a:r>
              <a:rPr lang="es-ES" dirty="0"/>
              <a:t>?&gt;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101997" y="2106875"/>
            <a:ext cx="3298151" cy="199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A string is a sequence of characters, like "Hello world!".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A string can be any text inside quotes.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You can use single or double quotes</a:t>
            </a:r>
            <a:endParaRPr lang="en-IN" sz="14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7336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F824E-8D2A-4C67-A070-C74ED2126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05FFE-77A2-40C8-A5EA-BAD2334BA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1642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801717"/>
            <a:ext cx="2757995" cy="811495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Integer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77699" y="303978"/>
            <a:ext cx="8389399" cy="625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An integer data type is a non-decimal number between -2,147,483,648 and 2,147,483,647.</a:t>
            </a: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Rules for integers: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An integer must have at least one digit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An integer must not have a decimal point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An integer can be either positive or negative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Integers can be specified in: decimal (base 10), hexadecimal (base 16), octal (base 8), or binary (base 2) notation</a:t>
            </a: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In the following example $x is an integer. </a:t>
            </a: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The PHP </a:t>
            </a:r>
            <a:r>
              <a:rPr lang="en-US" sz="1500" b="1" dirty="0" err="1">
                <a:solidFill>
                  <a:schemeClr val="accent1">
                    <a:lumMod val="50000"/>
                  </a:schemeClr>
                </a:solidFill>
              </a:rPr>
              <a:t>var_dump</a:t>
            </a: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() function returns the data type and value:</a:t>
            </a:r>
          </a:p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</a:rPr>
              <a:t>&lt;?php</a:t>
            </a:r>
          </a:p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</a:rPr>
              <a:t>$x = 5985;</a:t>
            </a:r>
          </a:p>
          <a:p>
            <a:pPr>
              <a:lnSpc>
                <a:spcPct val="150000"/>
              </a:lnSpc>
            </a:pPr>
            <a:r>
              <a:rPr lang="en-US" sz="1200" b="1" dirty="0" err="1">
                <a:solidFill>
                  <a:schemeClr val="accent1">
                    <a:lumMod val="50000"/>
                  </a:schemeClr>
                </a:solidFill>
              </a:rPr>
              <a:t>var_dump</a:t>
            </a: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</a:rPr>
              <a:t>($x);</a:t>
            </a:r>
          </a:p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chemeClr val="accent1">
                    <a:lumMod val="50000"/>
                  </a:schemeClr>
                </a:solidFill>
              </a:rPr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397345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801717"/>
            <a:ext cx="2757995" cy="811495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Float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630965" y="1387054"/>
            <a:ext cx="8389399" cy="3721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 float (floating point number) is a number with a decimal point or a number in exponential form.</a:t>
            </a: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In the following example $x is a float. </a:t>
            </a: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The PHP </a:t>
            </a:r>
            <a:r>
              <a:rPr lang="en-US" sz="1500" b="1" dirty="0" err="1">
                <a:solidFill>
                  <a:schemeClr val="accent1">
                    <a:lumMod val="50000"/>
                  </a:schemeClr>
                </a:solidFill>
              </a:rPr>
              <a:t>var_dump</a:t>
            </a: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() function returns the data type and value</a:t>
            </a: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&lt;?php</a:t>
            </a: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$x = 10.365;</a:t>
            </a:r>
          </a:p>
          <a:p>
            <a:pPr>
              <a:lnSpc>
                <a:spcPct val="200000"/>
              </a:lnSpc>
            </a:pPr>
            <a:r>
              <a:rPr lang="en-US" sz="1500" b="1" dirty="0" err="1">
                <a:solidFill>
                  <a:schemeClr val="accent1">
                    <a:lumMod val="50000"/>
                  </a:schemeClr>
                </a:solidFill>
              </a:rPr>
              <a:t>var_dump</a:t>
            </a: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($x);</a:t>
            </a: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3274629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801717"/>
            <a:ext cx="2757995" cy="811495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Boolean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630965" y="1387054"/>
            <a:ext cx="8389399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 Boolean represents two possible states: TRUE or FALSE.</a:t>
            </a: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Booleans are often used in conditional testing.</a:t>
            </a:r>
            <a:endParaRPr lang="en-US" sz="12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$x = true;</a:t>
            </a: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$y = false;</a:t>
            </a:r>
          </a:p>
        </p:txBody>
      </p:sp>
    </p:spTree>
    <p:extLst>
      <p:ext uri="{BB962C8B-B14F-4D97-AF65-F5344CB8AC3E}">
        <p14:creationId xmlns:p14="http://schemas.microsoft.com/office/powerpoint/2010/main" val="2904060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81149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Arrays</a:t>
            </a:r>
            <a:endParaRPr lang="en-IN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E3D9B2-8B58-4157-970C-9B7F4111E946}"/>
              </a:ext>
            </a:extLst>
          </p:cNvPr>
          <p:cNvSpPr txBox="1"/>
          <p:nvPr/>
        </p:nvSpPr>
        <p:spPr>
          <a:xfrm>
            <a:off x="4119237" y="719026"/>
            <a:ext cx="5823753" cy="313932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&lt;!DOCTYPE html&gt;</a:t>
            </a:r>
          </a:p>
          <a:p>
            <a:r>
              <a:rPr lang="en-IN" dirty="0"/>
              <a:t>&lt;html&gt;</a:t>
            </a:r>
          </a:p>
          <a:p>
            <a:r>
              <a:rPr lang="en-IN" dirty="0"/>
              <a:t>&lt;body&gt;</a:t>
            </a:r>
          </a:p>
          <a:p>
            <a:endParaRPr lang="en-IN" dirty="0"/>
          </a:p>
          <a:p>
            <a:r>
              <a:rPr lang="en-IN" dirty="0"/>
              <a:t>&lt;?php  </a:t>
            </a:r>
          </a:p>
          <a:p>
            <a:r>
              <a:rPr lang="en-IN" dirty="0"/>
              <a:t>$cars = array("</a:t>
            </a:r>
            <a:r>
              <a:rPr lang="en-IN" dirty="0" err="1"/>
              <a:t>Volvo","BMW","Toyota</a:t>
            </a:r>
            <a:r>
              <a:rPr lang="en-IN" dirty="0"/>
              <a:t>");</a:t>
            </a:r>
          </a:p>
          <a:p>
            <a:r>
              <a:rPr lang="en-IN" dirty="0" err="1"/>
              <a:t>var_dump</a:t>
            </a:r>
            <a:r>
              <a:rPr lang="en-IN" dirty="0"/>
              <a:t>($cars);</a:t>
            </a:r>
          </a:p>
          <a:p>
            <a:r>
              <a:rPr lang="en-IN" dirty="0"/>
              <a:t>?&gt;  </a:t>
            </a:r>
          </a:p>
          <a:p>
            <a:endParaRPr lang="en-IN" dirty="0"/>
          </a:p>
          <a:p>
            <a:r>
              <a:rPr lang="en-IN" dirty="0"/>
              <a:t>&lt;/body&gt;</a:t>
            </a:r>
          </a:p>
          <a:p>
            <a:r>
              <a:rPr lang="en-IN" dirty="0"/>
              <a:t>&lt;/html&gt;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101997" y="2106875"/>
            <a:ext cx="3298151" cy="2644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An array stores multiple values in one single variable.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In the given example $cars is an array.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The PHP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</a:rPr>
              <a:t>var_dump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() function returns the data type and value</a:t>
            </a:r>
            <a:endParaRPr lang="en-IN" sz="1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3A4D02-A58A-4104-B0C5-A9D7BCFAD1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9385" r="4175" b="39030"/>
          <a:stretch/>
        </p:blipFill>
        <p:spPr>
          <a:xfrm>
            <a:off x="3991993" y="4447711"/>
            <a:ext cx="5587014" cy="2166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65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801717"/>
            <a:ext cx="2757995" cy="811495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Object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77699" y="303978"/>
            <a:ext cx="8389399" cy="602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Classes and objects are the two main aspects of object-oriented programming.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A class is a template for objects, and an object is an instance of a class.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When the individual objects are created, they inherit all the properties and behaviors from the class, but each object will have different values for the properties.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15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Let's assume we have a class named Car. A Car can have properties like model, color, etc. </a:t>
            </a:r>
          </a:p>
          <a:p>
            <a:pPr>
              <a:lnSpc>
                <a:spcPct val="200000"/>
              </a:lnSpc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We can define variables like $model, $color, and so on, to hold the values of these properties.</a:t>
            </a:r>
          </a:p>
          <a:p>
            <a:pPr>
              <a:lnSpc>
                <a:spcPct val="200000"/>
              </a:lnSpc>
            </a:pPr>
            <a:endParaRPr lang="en-US" sz="15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When the individual objects (Volvo, BMW, Toyota, etc.) are created, they inherit all the properties and behaviors from the class, but each object will have different values for the properties.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1">
                    <a:lumMod val="50000"/>
                  </a:schemeClr>
                </a:solidFill>
              </a:rPr>
              <a:t>If you create a __construct() function, PHP will automatically call this function when you create an object from a class.</a:t>
            </a:r>
            <a:endParaRPr lang="en-US" sz="12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856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801717"/>
            <a:ext cx="2757995" cy="811495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Object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5D664F-8A2E-4DCA-9728-C1A1D8C69704}"/>
              </a:ext>
            </a:extLst>
          </p:cNvPr>
          <p:cNvSpPr txBox="1"/>
          <p:nvPr/>
        </p:nvSpPr>
        <p:spPr>
          <a:xfrm>
            <a:off x="3604332" y="70956"/>
            <a:ext cx="5823753" cy="609397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sz="1500" dirty="0"/>
              <a:t>&lt;!DOCTYPE html&gt;</a:t>
            </a:r>
          </a:p>
          <a:p>
            <a:r>
              <a:rPr lang="en-IN" sz="1500" dirty="0"/>
              <a:t>&lt;html&gt;</a:t>
            </a:r>
          </a:p>
          <a:p>
            <a:r>
              <a:rPr lang="en-IN" sz="1500" dirty="0"/>
              <a:t>&lt;body&gt;</a:t>
            </a:r>
          </a:p>
          <a:p>
            <a:endParaRPr lang="en-IN" sz="1500" dirty="0"/>
          </a:p>
          <a:p>
            <a:r>
              <a:rPr lang="en-IN" sz="1500" dirty="0"/>
              <a:t>&lt;?php</a:t>
            </a:r>
          </a:p>
          <a:p>
            <a:r>
              <a:rPr lang="en-IN" sz="1500" dirty="0"/>
              <a:t>class Car {</a:t>
            </a:r>
          </a:p>
          <a:p>
            <a:r>
              <a:rPr lang="en-IN" sz="1500" dirty="0"/>
              <a:t>  public $</a:t>
            </a:r>
            <a:r>
              <a:rPr lang="en-IN" sz="1500" dirty="0" err="1"/>
              <a:t>color</a:t>
            </a:r>
            <a:r>
              <a:rPr lang="en-IN" sz="1500" dirty="0"/>
              <a:t>;</a:t>
            </a:r>
          </a:p>
          <a:p>
            <a:r>
              <a:rPr lang="en-IN" sz="1500" dirty="0"/>
              <a:t>  public $model;</a:t>
            </a:r>
          </a:p>
          <a:p>
            <a:r>
              <a:rPr lang="en-IN" sz="1500" dirty="0"/>
              <a:t>  public function __construct($</a:t>
            </a:r>
            <a:r>
              <a:rPr lang="en-IN" sz="1500" dirty="0" err="1"/>
              <a:t>color</a:t>
            </a:r>
            <a:r>
              <a:rPr lang="en-IN" sz="1500" dirty="0"/>
              <a:t>, $model) {</a:t>
            </a:r>
          </a:p>
          <a:p>
            <a:r>
              <a:rPr lang="en-IN" sz="1500" dirty="0"/>
              <a:t>    $this-&gt;</a:t>
            </a:r>
            <a:r>
              <a:rPr lang="en-IN" sz="1500" dirty="0" err="1"/>
              <a:t>color</a:t>
            </a:r>
            <a:r>
              <a:rPr lang="en-IN" sz="1500" dirty="0"/>
              <a:t> = $</a:t>
            </a:r>
            <a:r>
              <a:rPr lang="en-IN" sz="1500" dirty="0" err="1"/>
              <a:t>color</a:t>
            </a:r>
            <a:r>
              <a:rPr lang="en-IN" sz="1500" dirty="0"/>
              <a:t>;</a:t>
            </a:r>
          </a:p>
          <a:p>
            <a:r>
              <a:rPr lang="en-IN" sz="1500" dirty="0"/>
              <a:t>    $this-&gt;model = $model;</a:t>
            </a:r>
          </a:p>
          <a:p>
            <a:r>
              <a:rPr lang="en-IN" sz="1500" dirty="0"/>
              <a:t>  }</a:t>
            </a:r>
          </a:p>
          <a:p>
            <a:r>
              <a:rPr lang="en-IN" sz="1500" dirty="0"/>
              <a:t>  public function message() {</a:t>
            </a:r>
          </a:p>
          <a:p>
            <a:r>
              <a:rPr lang="en-IN" sz="1500" dirty="0"/>
              <a:t>    return "My car is a " . $this-&gt;</a:t>
            </a:r>
            <a:r>
              <a:rPr lang="en-IN" sz="1500" dirty="0" err="1"/>
              <a:t>color</a:t>
            </a:r>
            <a:r>
              <a:rPr lang="en-IN" sz="1500" dirty="0"/>
              <a:t> . " " . $this-&gt;model . "!";</a:t>
            </a:r>
          </a:p>
          <a:p>
            <a:r>
              <a:rPr lang="en-IN" sz="1500" dirty="0"/>
              <a:t>  }</a:t>
            </a:r>
          </a:p>
          <a:p>
            <a:r>
              <a:rPr lang="en-IN" sz="1500" dirty="0"/>
              <a:t>}</a:t>
            </a:r>
          </a:p>
          <a:p>
            <a:endParaRPr lang="en-IN" sz="1500" dirty="0"/>
          </a:p>
          <a:p>
            <a:r>
              <a:rPr lang="en-IN" sz="1500" dirty="0"/>
              <a:t>$</a:t>
            </a:r>
            <a:r>
              <a:rPr lang="en-IN" sz="1500" dirty="0" err="1"/>
              <a:t>myCar</a:t>
            </a:r>
            <a:r>
              <a:rPr lang="en-IN" sz="1500" dirty="0"/>
              <a:t> = new Car("black", "Volvo");</a:t>
            </a:r>
          </a:p>
          <a:p>
            <a:r>
              <a:rPr lang="en-IN" sz="1500" dirty="0"/>
              <a:t>echo $</a:t>
            </a:r>
            <a:r>
              <a:rPr lang="en-IN" sz="1500" dirty="0" err="1"/>
              <a:t>myCar</a:t>
            </a:r>
            <a:r>
              <a:rPr lang="en-IN" sz="1500" dirty="0"/>
              <a:t> -&gt; message();</a:t>
            </a:r>
          </a:p>
          <a:p>
            <a:r>
              <a:rPr lang="en-IN" sz="1500" dirty="0"/>
              <a:t>echo "&lt;</a:t>
            </a:r>
            <a:r>
              <a:rPr lang="en-IN" sz="1500" dirty="0" err="1"/>
              <a:t>br</a:t>
            </a:r>
            <a:r>
              <a:rPr lang="en-IN" sz="1500" dirty="0"/>
              <a:t>&gt;";</a:t>
            </a:r>
          </a:p>
          <a:p>
            <a:r>
              <a:rPr lang="en-IN" sz="1500" dirty="0"/>
              <a:t>$</a:t>
            </a:r>
            <a:r>
              <a:rPr lang="en-IN" sz="1500" dirty="0" err="1"/>
              <a:t>myCar</a:t>
            </a:r>
            <a:r>
              <a:rPr lang="en-IN" sz="1500" dirty="0"/>
              <a:t> = new Car("red", "Toyota");</a:t>
            </a:r>
          </a:p>
          <a:p>
            <a:r>
              <a:rPr lang="en-IN" sz="1500" dirty="0"/>
              <a:t>echo $</a:t>
            </a:r>
            <a:r>
              <a:rPr lang="en-IN" sz="1500" dirty="0" err="1"/>
              <a:t>myCar</a:t>
            </a:r>
            <a:r>
              <a:rPr lang="en-IN" sz="1500" dirty="0"/>
              <a:t> -&gt; message();</a:t>
            </a:r>
          </a:p>
          <a:p>
            <a:r>
              <a:rPr lang="en-IN" sz="1500" dirty="0"/>
              <a:t>?&gt;</a:t>
            </a:r>
          </a:p>
          <a:p>
            <a:endParaRPr lang="en-IN" sz="1500" dirty="0"/>
          </a:p>
          <a:p>
            <a:r>
              <a:rPr lang="en-IN" sz="1500" dirty="0"/>
              <a:t>&lt;/body&gt;</a:t>
            </a:r>
          </a:p>
          <a:p>
            <a:r>
              <a:rPr lang="en-IN" sz="1500" dirty="0"/>
              <a:t>&lt;/html&gt;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F94180-ED28-423C-95D0-98870C6A6D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9515" r="4612" b="51068"/>
          <a:stretch/>
        </p:blipFill>
        <p:spPr>
          <a:xfrm>
            <a:off x="6167022" y="5451766"/>
            <a:ext cx="5533748" cy="133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385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830873"/>
            <a:ext cx="3200495" cy="81149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NULL Value</a:t>
            </a:r>
            <a:endParaRPr lang="en-IN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E3D9B2-8B58-4157-970C-9B7F4111E946}"/>
              </a:ext>
            </a:extLst>
          </p:cNvPr>
          <p:cNvSpPr txBox="1"/>
          <p:nvPr/>
        </p:nvSpPr>
        <p:spPr>
          <a:xfrm>
            <a:off x="4119237" y="719026"/>
            <a:ext cx="5823753" cy="34163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&lt;!DOCTYPE html&gt;</a:t>
            </a:r>
          </a:p>
          <a:p>
            <a:r>
              <a:rPr lang="en-IN" dirty="0"/>
              <a:t>&lt;html&gt;</a:t>
            </a:r>
          </a:p>
          <a:p>
            <a:r>
              <a:rPr lang="en-IN" dirty="0"/>
              <a:t>&lt;body&gt;</a:t>
            </a:r>
          </a:p>
          <a:p>
            <a:endParaRPr lang="en-IN" dirty="0"/>
          </a:p>
          <a:p>
            <a:r>
              <a:rPr lang="en-IN" dirty="0"/>
              <a:t>&lt;?php</a:t>
            </a:r>
          </a:p>
          <a:p>
            <a:r>
              <a:rPr lang="en-IN" dirty="0"/>
              <a:t>$x = "Hello world!";</a:t>
            </a:r>
          </a:p>
          <a:p>
            <a:r>
              <a:rPr lang="en-IN" dirty="0"/>
              <a:t>$x = null;</a:t>
            </a:r>
          </a:p>
          <a:p>
            <a:r>
              <a:rPr lang="en-IN" dirty="0" err="1"/>
              <a:t>var_dump</a:t>
            </a:r>
            <a:r>
              <a:rPr lang="en-IN" dirty="0"/>
              <a:t>($x);</a:t>
            </a:r>
          </a:p>
          <a:p>
            <a:r>
              <a:rPr lang="en-IN" dirty="0"/>
              <a:t>?&gt;</a:t>
            </a:r>
          </a:p>
          <a:p>
            <a:endParaRPr lang="en-IN" dirty="0"/>
          </a:p>
          <a:p>
            <a:r>
              <a:rPr lang="en-IN" dirty="0"/>
              <a:t>&lt;/body&gt;</a:t>
            </a:r>
          </a:p>
          <a:p>
            <a:r>
              <a:rPr lang="en-IN" dirty="0"/>
              <a:t>&lt;/html&gt;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101997" y="1642368"/>
            <a:ext cx="3298151" cy="4260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Null is a special data type which can have only one value: NULL.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A variable of data type NULL is a variable that has no value assigned to it.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Tip: If a variable is created without a value, it is automatically assigned a value of NULL.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b="1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Variables can also be emptied by setting the value to NULL:</a:t>
            </a:r>
            <a:endParaRPr lang="en-IN" sz="14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08BB3C-C8DD-4DE8-BC39-4AD7F29BBC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3948" r="11748" b="52363"/>
          <a:stretch/>
        </p:blipFill>
        <p:spPr>
          <a:xfrm>
            <a:off x="4119237" y="4847207"/>
            <a:ext cx="4663735" cy="1624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477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801717"/>
            <a:ext cx="2757995" cy="811495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Resource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15555" y="1864537"/>
            <a:ext cx="8389399" cy="16767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The special resource type is not an actual data type.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It is the storing of a reference to functions and resources external to PHP.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A common example of using the resource data type is a database call.</a:t>
            </a:r>
          </a:p>
        </p:txBody>
      </p:sp>
    </p:spTree>
    <p:extLst>
      <p:ext uri="{BB962C8B-B14F-4D97-AF65-F5344CB8AC3E}">
        <p14:creationId xmlns:p14="http://schemas.microsoft.com/office/powerpoint/2010/main" val="2282977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CABCF5-46F2-42AC-A1B2-C68298328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9CB740-1F8E-4993-B1C7-927BC2327A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987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175029"/>
            <a:ext cx="2757995" cy="143818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Type of Operators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21473" y="1003403"/>
            <a:ext cx="8389399" cy="444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Arithmetic operators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Assignment operators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Comparison operators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Increment/Decrement operators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Logical operators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String operators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Array operators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Conditional assignment operators</a:t>
            </a:r>
          </a:p>
        </p:txBody>
      </p:sp>
    </p:spTree>
    <p:extLst>
      <p:ext uri="{BB962C8B-B14F-4D97-AF65-F5344CB8AC3E}">
        <p14:creationId xmlns:p14="http://schemas.microsoft.com/office/powerpoint/2010/main" val="2383930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PHP?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7"/>
            <a:ext cx="7315200" cy="541240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PHP is an acronym for "PHP: Hypertext Preprocessor"</a:t>
            </a:r>
          </a:p>
          <a:p>
            <a:pPr>
              <a:lnSpc>
                <a:spcPct val="150000"/>
              </a:lnSpc>
            </a:pPr>
            <a:r>
              <a:rPr lang="en-US" dirty="0"/>
              <a:t>PHP is a widely-used, open source scripting language</a:t>
            </a:r>
          </a:p>
          <a:p>
            <a:pPr>
              <a:lnSpc>
                <a:spcPct val="150000"/>
              </a:lnSpc>
            </a:pPr>
            <a:r>
              <a:rPr lang="en-US" dirty="0"/>
              <a:t>PHP scripts are executed on the server</a:t>
            </a:r>
          </a:p>
          <a:p>
            <a:pPr>
              <a:lnSpc>
                <a:spcPct val="150000"/>
              </a:lnSpc>
            </a:pPr>
            <a:r>
              <a:rPr lang="en-US" dirty="0"/>
              <a:t>PHP is free to download and use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Popular Language</a:t>
            </a:r>
          </a:p>
          <a:p>
            <a:pPr>
              <a:lnSpc>
                <a:spcPct val="150000"/>
              </a:lnSpc>
            </a:pPr>
            <a:r>
              <a:rPr lang="en-US" dirty="0"/>
              <a:t>It is powerful enough to be at the core of the biggest blogging system on the web (WordPress)!</a:t>
            </a:r>
          </a:p>
          <a:p>
            <a:pPr>
              <a:lnSpc>
                <a:spcPct val="150000"/>
              </a:lnSpc>
            </a:pPr>
            <a:r>
              <a:rPr lang="en-US" dirty="0"/>
              <a:t>It is deep enough to run the largest social network (Facebook)!</a:t>
            </a:r>
          </a:p>
          <a:p>
            <a:pPr>
              <a:lnSpc>
                <a:spcPct val="150000"/>
              </a:lnSpc>
            </a:pPr>
            <a:r>
              <a:rPr lang="en-US" dirty="0"/>
              <a:t>It is also easy enough to be a beginner's first server side language!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920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175029"/>
            <a:ext cx="2757995" cy="143818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Arithmetic</a:t>
            </a:r>
            <a:br>
              <a:rPr lang="en-US" dirty="0"/>
            </a:br>
            <a:r>
              <a:rPr lang="en-US" dirty="0"/>
              <a:t>Operators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21473" y="1003403"/>
            <a:ext cx="8389399" cy="4947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The PHP arithmetic operators are used with numeric values to perform common arithmetical operations, such as addition, subtraction, multiplication etc.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Operator		Name			Example		Result	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	+		Addition			$x + $y		Sum of $x and $y	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	-		Subtraction		$x - $y		Difference of $x and $y	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	*		Multiplication		$x * $y		Product of $x and $y	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	/		Division			$x / $y		Quotient of $x and $y	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	%		Modulus			$x % $y		Remainder of $x divided by $y	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	**		Exponentiation		$x ** $y		Result of raising $x to the $</a:t>
            </a:r>
            <a:r>
              <a:rPr lang="en-US" sz="1600" b="1" dirty="0" err="1">
                <a:solidFill>
                  <a:schemeClr val="accent1">
                    <a:lumMod val="50000"/>
                  </a:schemeClr>
                </a:solidFill>
              </a:rPr>
              <a:t>y'th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 power</a:t>
            </a:r>
          </a:p>
        </p:txBody>
      </p:sp>
    </p:spTree>
    <p:extLst>
      <p:ext uri="{BB962C8B-B14F-4D97-AF65-F5344CB8AC3E}">
        <p14:creationId xmlns:p14="http://schemas.microsoft.com/office/powerpoint/2010/main" val="58178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175029"/>
            <a:ext cx="2757995" cy="143818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Assignment</a:t>
            </a:r>
            <a:br>
              <a:rPr lang="en-US" dirty="0"/>
            </a:br>
            <a:r>
              <a:rPr lang="en-US" dirty="0"/>
              <a:t>Operators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21473" y="1003403"/>
            <a:ext cx="8389399" cy="5440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The PHP assignment operators are used with numeric values to write a value to a variable.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The basic assignment operator in PHP is "=". It means that the left operand gets set to the value of the assignment expression on the right.</a:t>
            </a:r>
          </a:p>
          <a:p>
            <a:pPr>
              <a:lnSpc>
                <a:spcPct val="200000"/>
              </a:lnSpc>
            </a:pP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Assignment	Same as...		Description	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x = y			x = y			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The left operand gets set to the value of the expression on the right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x += y		x = x + y		Addition	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x -= y		x = x - y		Subtraction	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x *= y		x = x * y		Multiplication	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x /= y		x = x / y		Division	</a:t>
            </a:r>
          </a:p>
          <a:p>
            <a:pPr>
              <a:lnSpc>
                <a:spcPct val="200000"/>
              </a:lnSpc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x %= y		x = x % y		Modulus</a:t>
            </a:r>
          </a:p>
        </p:txBody>
      </p:sp>
    </p:spTree>
    <p:extLst>
      <p:ext uri="{BB962C8B-B14F-4D97-AF65-F5344CB8AC3E}">
        <p14:creationId xmlns:p14="http://schemas.microsoft.com/office/powerpoint/2010/main" val="260838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232" end="26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charRg st="232" end="26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charRg st="232" end="26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268" end="35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charRg st="268" end="35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charRg st="268" end="35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354" end="38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charRg st="354" end="38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charRg st="354" end="38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383" end="4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charRg st="383" end="4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charRg st="383" end="4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415" end="45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charRg st="415" end="45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charRg st="415" end="45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450" end="47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charRg st="450" end="47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charRg st="450" end="47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479" end="50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>
                                            <p:txEl>
                                              <p:charRg st="479" end="50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>
                                            <p:txEl>
                                              <p:charRg st="479" end="50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175029"/>
            <a:ext cx="2757995" cy="143818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Comparison</a:t>
            </a:r>
            <a:br>
              <a:rPr lang="en-US" dirty="0"/>
            </a:br>
            <a:r>
              <a:rPr lang="en-US" dirty="0"/>
              <a:t>Operators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494840" y="515131"/>
            <a:ext cx="8578791" cy="5695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The PHP comparison operators are used to compare two values (number or string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Operator	Name		Example		Result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==		Equal			$x == $y	Returns true if $x is equal to $y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===		Identical		$x === $y	Returns true if $x is equal to $y, and they are of the same type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!=		Not equal		$x != $y	Returns true if $x is not equal to $y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&lt;&gt;		Not equal		$x &lt;&gt; $y	Returns true if $x is not equal to $y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!==		Not identical	$x !== $y	Returns true if $x is not equal to $y, or they are not of the same type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&gt;		Greater than	$x &gt; $y	Returns true if $x is greater than $y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&lt;		Less than		$x &lt; $y	Returns true if $x is less than $y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&gt;=		</a:t>
            </a:r>
            <a:r>
              <a:rPr lang="en-US" sz="1000" b="1" dirty="0">
                <a:solidFill>
                  <a:schemeClr val="accent1">
                    <a:lumMod val="50000"/>
                  </a:schemeClr>
                </a:solidFill>
              </a:rPr>
              <a:t>Greater than or equal to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	$x &gt;= $y	Returns true if $x is greater than or equal to $y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&lt;=		</a:t>
            </a:r>
            <a:r>
              <a:rPr lang="en-US" sz="1000" b="1" dirty="0">
                <a:solidFill>
                  <a:schemeClr val="accent1">
                    <a:lumMod val="50000"/>
                  </a:schemeClr>
                </a:solidFill>
              </a:rPr>
              <a:t>Less than or equal to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	$x &lt;= $y	Returns true if $x is less than or equal to $y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&lt;=&gt;		Spaceship		$x &lt;=&gt; $y	Returns an integer less than, equal to, or greater than zero, 									depending on if $x is less than, equal to, or greater than $y. </a:t>
            </a:r>
          </a:p>
        </p:txBody>
      </p:sp>
    </p:spTree>
    <p:extLst>
      <p:ext uri="{BB962C8B-B14F-4D97-AF65-F5344CB8AC3E}">
        <p14:creationId xmlns:p14="http://schemas.microsoft.com/office/powerpoint/2010/main" val="519937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78" end="1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charRg st="78" end="1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charRg st="78" end="1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110" end="16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charRg st="110" end="16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charRg st="110" end="16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166" end="25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charRg st="166" end="25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charRg st="166" end="25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258" end="3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charRg st="258" end="32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charRg st="258" end="32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321" end="38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charRg st="321" end="38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charRg st="321" end="38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384" end="48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charRg st="384" end="48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charRg st="384" end="48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485" end="54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charRg st="485" end="54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charRg st="485" end="54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548" end="60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>
                                            <p:txEl>
                                              <p:charRg st="548" end="60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>
                                            <p:txEl>
                                              <p:charRg st="548" end="60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606" end="6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">
                                            <p:txEl>
                                              <p:charRg st="606" end="6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">
                                            <p:txEl>
                                              <p:charRg st="606" end="6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695" end="77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">
                                            <p:txEl>
                                              <p:charRg st="695" end="77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">
                                            <p:txEl>
                                              <p:charRg st="695" end="77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778" end="9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9">
                                            <p:txEl>
                                              <p:charRg st="778" end="93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9">
                                            <p:txEl>
                                              <p:charRg st="778" end="93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175029"/>
            <a:ext cx="2757995" cy="143818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Increment/ Decrement Operators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48106" y="1189834"/>
            <a:ext cx="8578791" cy="3663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The PHP increment operators are used to increment a variable's value.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</a:rPr>
              <a:t>The PHP decrement operators are used to decrement a variable's value.</a:t>
            </a:r>
          </a:p>
          <a:p>
            <a:pPr>
              <a:lnSpc>
                <a:spcPct val="200000"/>
              </a:lnSpc>
            </a:pP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Operator	Name			Description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++$x		Pre-increment		Increments $x by one, then returns $x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$x++		Post-increment		Returns $x, then increments $x by one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--$x		Pre-decrement		Decrements $x by one, then returns $x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$x--		Post-decrement		Returns $x, then decrements $x by one</a:t>
            </a:r>
          </a:p>
        </p:txBody>
      </p:sp>
    </p:spTree>
    <p:extLst>
      <p:ext uri="{BB962C8B-B14F-4D97-AF65-F5344CB8AC3E}">
        <p14:creationId xmlns:p14="http://schemas.microsoft.com/office/powerpoint/2010/main" val="4013829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141" end="16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charRg st="141" end="16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charRg st="141" end="16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169" end="2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charRg st="169" end="22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charRg st="169" end="22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229" end="29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charRg st="229" end="29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charRg st="229" end="29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290" end="35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charRg st="290" end="35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charRg st="290" end="35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350" end="4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charRg st="350" end="4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charRg st="350" end="4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175029"/>
            <a:ext cx="2757995" cy="143818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Logical Operators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48106" y="1189834"/>
            <a:ext cx="8578791" cy="4094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PHP logical operators are used to combine conditional statements.</a:t>
            </a: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endParaRPr lang="en-US" sz="1600" b="1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Operator	Name	Example		Result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and		And		$x and $y		True if both $x and $y are true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or		Or		$x or $y		True if either $x or $y is true	</a:t>
            </a:r>
          </a:p>
          <a:p>
            <a:pPr>
              <a:lnSpc>
                <a:spcPct val="200000"/>
              </a:lnSpc>
            </a:pP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</a:rPr>
              <a:t>xor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		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</a:rPr>
              <a:t>Xor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		$x </a:t>
            </a:r>
            <a:r>
              <a:rPr lang="en-US" sz="1400" b="1" dirty="0" err="1">
                <a:solidFill>
                  <a:schemeClr val="accent1">
                    <a:lumMod val="50000"/>
                  </a:schemeClr>
                </a:solidFill>
              </a:rPr>
              <a:t>xor</a:t>
            </a: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 $y		True if either $x or $y is true, but not both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&amp;&amp;		And		$x &amp;&amp; $y		True if both $x and $y are true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||		Or		$x || $y		True if either $x or $y is true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!		Not		!$x			True if $x is not true</a:t>
            </a:r>
          </a:p>
        </p:txBody>
      </p:sp>
    </p:spTree>
    <p:extLst>
      <p:ext uri="{BB962C8B-B14F-4D97-AF65-F5344CB8AC3E}">
        <p14:creationId xmlns:p14="http://schemas.microsoft.com/office/powerpoint/2010/main" val="397186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71" end="10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charRg st="71" end="10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charRg st="71" end="10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102" end="15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charRg st="102" end="15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charRg st="102" end="15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156" end="20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charRg st="156" end="20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charRg st="156" end="20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207" end="27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charRg st="207" end="27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charRg st="207" end="27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275" end="3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charRg st="275" end="32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charRg st="275" end="32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327" end="37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charRg st="327" end="37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charRg st="327" end="37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378" end="4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charRg st="378" end="4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charRg st="378" end="4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175029"/>
            <a:ext cx="2757995" cy="143818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String</a:t>
            </a:r>
            <a:br>
              <a:rPr lang="en-US" dirty="0"/>
            </a:br>
            <a:r>
              <a:rPr lang="en-US" dirty="0"/>
              <a:t>Operators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48106" y="1189834"/>
            <a:ext cx="8578791" cy="1324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Operator	Name			Example		Result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.		Concatenation		$txt1 . $txt2	Concatenation of $txt1 and $txt2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.=	Concatenation assignment	$txt1 .= $txt2	Appends $txt2 to $txt1</a:t>
            </a:r>
          </a:p>
        </p:txBody>
      </p:sp>
    </p:spTree>
    <p:extLst>
      <p:ext uri="{BB962C8B-B14F-4D97-AF65-F5344CB8AC3E}">
        <p14:creationId xmlns:p14="http://schemas.microsoft.com/office/powerpoint/2010/main" val="1672024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0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charRg st="0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charRg st="0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33" end="9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charRg st="33" end="9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charRg st="33" end="9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99" end="16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charRg st="99" end="16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charRg st="99" end="16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175029"/>
            <a:ext cx="2757995" cy="143818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Array</a:t>
            </a:r>
            <a:br>
              <a:rPr lang="en-US" dirty="0"/>
            </a:br>
            <a:r>
              <a:rPr lang="en-US" dirty="0"/>
              <a:t>Operators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48106" y="1189834"/>
            <a:ext cx="8578791" cy="3479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Operator	Name		Example	Result	Show it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+		Union		$x + $y	Union of $x and $y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==		Equality		$x == $y	Returns true if $x and $y have the same key/value pairs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===		Identity		$x === $y	Returns true if $x and $y have the same key/value pairs in the same 							order and of the same types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!=		Inequality		$x != $y	Returns true if $x is not equal to $y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&lt;&gt;		Inequality		$x &lt;&gt; $y	Returns true if $x is not equal to $y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!==		Non-identity	$x !== $y	Returns true if $x is not identical to $y</a:t>
            </a:r>
          </a:p>
        </p:txBody>
      </p:sp>
    </p:spTree>
    <p:extLst>
      <p:ext uri="{BB962C8B-B14F-4D97-AF65-F5344CB8AC3E}">
        <p14:creationId xmlns:p14="http://schemas.microsoft.com/office/powerpoint/2010/main" val="2031776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0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charRg st="0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charRg st="0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38" end="7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charRg st="38" end="7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charRg st="38" end="7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76" end="15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charRg st="76" end="15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charRg st="76" end="15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156" end="28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charRg st="156" end="28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charRg st="156" end="28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285" end="34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charRg st="285" end="34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charRg st="285" end="34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349" end="4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charRg st="349" end="4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charRg st="349" end="4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413" end="48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charRg st="413" end="48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charRg st="413" end="48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046" y="2175029"/>
            <a:ext cx="2757995" cy="1438183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Conditional Assignment</a:t>
            </a:r>
            <a:br>
              <a:rPr lang="en-US" dirty="0"/>
            </a:br>
            <a:r>
              <a:rPr lang="en-US" dirty="0"/>
              <a:t>Operators</a:t>
            </a:r>
            <a:br>
              <a:rPr lang="en-US" sz="1800" dirty="0"/>
            </a:br>
            <a:endParaRPr lang="en-I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1E6B2C-EA78-4408-9B16-C8CC421CA6EC}"/>
              </a:ext>
            </a:extLst>
          </p:cNvPr>
          <p:cNvSpPr txBox="1"/>
          <p:nvPr/>
        </p:nvSpPr>
        <p:spPr>
          <a:xfrm>
            <a:off x="3548106" y="1189834"/>
            <a:ext cx="8578791" cy="5017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PHP conditional assignment operators are used to set a value depending on conditions: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Operator	Name	Example				Result	Show it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?:		Ternary	$x = expr1 ? expr2 : expr3	Returns the value of $x.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									The value of $x is expr2 if expr1 = TRUE.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									The value of $x is expr3 if expr1 = FALSE	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??	Null coalescing	$x = expr1 ?? expr2		Returns the value of $x.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									The value of $x is expr1 if expr1 exists, and is not NULL.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									If expr1 does not exist, or is NULL, the value of $x is 										expr2.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									Introduced in PHP 7</a:t>
            </a:r>
          </a:p>
        </p:txBody>
      </p:sp>
    </p:spTree>
    <p:extLst>
      <p:ext uri="{BB962C8B-B14F-4D97-AF65-F5344CB8AC3E}">
        <p14:creationId xmlns:p14="http://schemas.microsoft.com/office/powerpoint/2010/main" val="2391012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90" end="1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charRg st="90" end="13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charRg st="90" end="13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130" end="19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charRg st="130" end="19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charRg st="130" end="19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194" end="24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charRg st="194" end="24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charRg st="194" end="24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245" end="29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charRg st="245" end="29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charRg st="245" end="29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297" end="36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charRg st="297" end="36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charRg st="297" end="36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362" end="4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charRg st="362" end="43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charRg st="362" end="43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430" end="5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charRg st="430" end="5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>
                                            <p:txEl>
                                              <p:charRg st="430" end="5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512" end="54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>
                                            <p:txEl>
                                              <p:charRg st="512" end="54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>
                                            <p:txEl>
                                              <p:charRg st="512" end="54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CDA4B-87D0-4FE2-A8F4-C2D880134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Title Lorem Ipsum Dolor</a:t>
            </a:r>
          </a:p>
        </p:txBody>
      </p:sp>
      <p:graphicFrame>
        <p:nvGraphicFramePr>
          <p:cNvPr id="5" name="Content Placeholder 2" descr="icon circle label list SmartArt&#10;">
            <a:extLst>
              <a:ext uri="{FF2B5EF4-FFF2-40B4-BE49-F238E27FC236}">
                <a16:creationId xmlns:a16="http://schemas.microsoft.com/office/drawing/2014/main" id="{E1EF02BC-E474-418D-9FE3-2442600B9F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3122880"/>
              </p:ext>
            </p:extLst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427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4601183"/>
          </a:xfrm>
        </p:spPr>
        <p:txBody>
          <a:bodyPr>
            <a:normAutofit/>
          </a:bodyPr>
          <a:lstStyle/>
          <a:p>
            <a:r>
              <a:rPr lang="en-US" sz="3200" dirty="0"/>
              <a:t>What can PHP do?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7"/>
            <a:ext cx="7315200" cy="55189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Can generate dynamic page content</a:t>
            </a:r>
          </a:p>
          <a:p>
            <a:pPr>
              <a:lnSpc>
                <a:spcPct val="150000"/>
              </a:lnSpc>
            </a:pPr>
            <a:r>
              <a:rPr lang="en-US" dirty="0"/>
              <a:t>Can create, open, read, write, delete, and close files on the server</a:t>
            </a:r>
          </a:p>
          <a:p>
            <a:pPr>
              <a:lnSpc>
                <a:spcPct val="150000"/>
              </a:lnSpc>
            </a:pPr>
            <a:r>
              <a:rPr lang="en-US" dirty="0"/>
              <a:t>Can collect form data</a:t>
            </a:r>
          </a:p>
          <a:p>
            <a:pPr>
              <a:lnSpc>
                <a:spcPct val="150000"/>
              </a:lnSpc>
            </a:pPr>
            <a:r>
              <a:rPr lang="en-US" dirty="0"/>
              <a:t>Can send and receive cookies</a:t>
            </a:r>
          </a:p>
          <a:p>
            <a:pPr>
              <a:lnSpc>
                <a:spcPct val="150000"/>
              </a:lnSpc>
            </a:pPr>
            <a:r>
              <a:rPr lang="en-US" dirty="0"/>
              <a:t>Can add, delete, modify data in your database</a:t>
            </a:r>
          </a:p>
          <a:p>
            <a:pPr>
              <a:lnSpc>
                <a:spcPct val="150000"/>
              </a:lnSpc>
            </a:pPr>
            <a:r>
              <a:rPr lang="en-US" dirty="0"/>
              <a:t>Can be used to control user-access</a:t>
            </a:r>
          </a:p>
          <a:p>
            <a:pPr>
              <a:lnSpc>
                <a:spcPct val="150000"/>
              </a:lnSpc>
            </a:pPr>
            <a:r>
              <a:rPr lang="en-US" dirty="0"/>
              <a:t>Can encrypt data</a:t>
            </a:r>
          </a:p>
          <a:p>
            <a:pPr>
              <a:lnSpc>
                <a:spcPct val="150000"/>
              </a:lnSpc>
            </a:pPr>
            <a:r>
              <a:rPr lang="en-US" dirty="0"/>
              <a:t>With PHP you are not limited to output HTML. </a:t>
            </a:r>
          </a:p>
          <a:p>
            <a:pPr>
              <a:lnSpc>
                <a:spcPct val="150000"/>
              </a:lnSpc>
            </a:pPr>
            <a:r>
              <a:rPr lang="en-US" dirty="0"/>
              <a:t>You can output images, PDF files, and even Flash movies. </a:t>
            </a:r>
          </a:p>
          <a:p>
            <a:pPr>
              <a:lnSpc>
                <a:spcPct val="150000"/>
              </a:lnSpc>
            </a:pPr>
            <a:r>
              <a:rPr lang="en-US" dirty="0"/>
              <a:t>You can also output any text, such as XHTML and XML.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4063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4601183"/>
          </a:xfrm>
        </p:spPr>
        <p:txBody>
          <a:bodyPr>
            <a:normAutofit/>
          </a:bodyPr>
          <a:lstStyle/>
          <a:p>
            <a:r>
              <a:rPr lang="en-US" sz="3200" dirty="0"/>
              <a:t>Why PHP??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7"/>
            <a:ext cx="7315200" cy="55189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Runs on various platforms (Windows, Linux, Unix, Mac OS X, etc.)</a:t>
            </a:r>
          </a:p>
          <a:p>
            <a:pPr>
              <a:lnSpc>
                <a:spcPct val="150000"/>
              </a:lnSpc>
            </a:pPr>
            <a:r>
              <a:rPr lang="en-US" dirty="0"/>
              <a:t>Compatible with almost all servers used today (Apache, IIS, etc.)</a:t>
            </a:r>
          </a:p>
          <a:p>
            <a:pPr>
              <a:lnSpc>
                <a:spcPct val="150000"/>
              </a:lnSpc>
            </a:pPr>
            <a:r>
              <a:rPr lang="en-US" dirty="0"/>
              <a:t>Supports a wide range of databases</a:t>
            </a:r>
          </a:p>
          <a:p>
            <a:pPr>
              <a:lnSpc>
                <a:spcPct val="150000"/>
              </a:lnSpc>
            </a:pPr>
            <a:r>
              <a:rPr lang="en-US" dirty="0"/>
              <a:t>It is free. Download it from the official PHP resource: www.php.net</a:t>
            </a:r>
          </a:p>
          <a:p>
            <a:pPr>
              <a:lnSpc>
                <a:spcPct val="150000"/>
              </a:lnSpc>
            </a:pPr>
            <a:r>
              <a:rPr lang="en-US" dirty="0"/>
              <a:t>Easy to learn and runs efficiently on the server side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36320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4601183"/>
          </a:xfrm>
        </p:spPr>
        <p:txBody>
          <a:bodyPr>
            <a:normAutofit/>
          </a:bodyPr>
          <a:lstStyle/>
          <a:p>
            <a:r>
              <a:rPr lang="en-US" sz="3200" dirty="0"/>
              <a:t>PHP File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7"/>
            <a:ext cx="7315200" cy="55189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PHP files can contain text, HTML, CSS, JavaScript, and PHP code</a:t>
            </a:r>
          </a:p>
          <a:p>
            <a:pPr>
              <a:lnSpc>
                <a:spcPct val="150000"/>
              </a:lnSpc>
            </a:pPr>
            <a:r>
              <a:rPr lang="en-US" dirty="0"/>
              <a:t>PHP code is executed on the server, and the result is returned to the browser as plain HTML</a:t>
            </a:r>
          </a:p>
          <a:p>
            <a:pPr>
              <a:lnSpc>
                <a:spcPct val="150000"/>
              </a:lnSpc>
            </a:pPr>
            <a:r>
              <a:rPr lang="en-US" dirty="0"/>
              <a:t>PHP files have extension ".php"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64075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4601183"/>
          </a:xfrm>
        </p:spPr>
        <p:txBody>
          <a:bodyPr>
            <a:normAutofit/>
          </a:bodyPr>
          <a:lstStyle/>
          <a:p>
            <a:r>
              <a:rPr lang="en-US" sz="3200" dirty="0"/>
              <a:t>PHP Installation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7"/>
            <a:ext cx="7315200" cy="55189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Find a web host with PHP and MySQL support</a:t>
            </a:r>
          </a:p>
          <a:p>
            <a:pPr>
              <a:lnSpc>
                <a:spcPct val="150000"/>
              </a:lnSpc>
            </a:pPr>
            <a:r>
              <a:rPr lang="en-US" dirty="0"/>
              <a:t>Install a web server on your own PC, and then install PHP and MySQL</a:t>
            </a:r>
          </a:p>
        </p:txBody>
      </p:sp>
    </p:spTree>
    <p:extLst>
      <p:ext uri="{BB962C8B-B14F-4D97-AF65-F5344CB8AC3E}">
        <p14:creationId xmlns:p14="http://schemas.microsoft.com/office/powerpoint/2010/main" val="1127917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4601183"/>
          </a:xfrm>
        </p:spPr>
        <p:txBody>
          <a:bodyPr>
            <a:normAutofit/>
          </a:bodyPr>
          <a:lstStyle/>
          <a:p>
            <a:r>
              <a:rPr lang="en-US" sz="3200" dirty="0"/>
              <a:t>PHP Installation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7"/>
            <a:ext cx="7315200" cy="55189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Use a Web Host With PHP Support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If your server has activated support for PHP you do not need to do anything.</a:t>
            </a:r>
          </a:p>
          <a:p>
            <a:pPr>
              <a:lnSpc>
                <a:spcPct val="150000"/>
              </a:lnSpc>
            </a:pPr>
            <a:r>
              <a:rPr lang="en-US" dirty="0"/>
              <a:t>Create some .php files</a:t>
            </a:r>
          </a:p>
          <a:p>
            <a:pPr>
              <a:lnSpc>
                <a:spcPct val="150000"/>
              </a:lnSpc>
            </a:pPr>
            <a:r>
              <a:rPr lang="en-US" dirty="0"/>
              <a:t>Place them in your web directory</a:t>
            </a:r>
          </a:p>
          <a:p>
            <a:pPr>
              <a:lnSpc>
                <a:spcPct val="150000"/>
              </a:lnSpc>
            </a:pPr>
            <a:r>
              <a:rPr lang="en-US" dirty="0"/>
              <a:t>Server will automatically parse them for you.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You do not need to compile anything or install any extra tools.</a:t>
            </a:r>
          </a:p>
        </p:txBody>
      </p:sp>
    </p:spTree>
    <p:extLst>
      <p:ext uri="{BB962C8B-B14F-4D97-AF65-F5344CB8AC3E}">
        <p14:creationId xmlns:p14="http://schemas.microsoft.com/office/powerpoint/2010/main" val="949532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7" y="1061693"/>
            <a:ext cx="3200495" cy="4601183"/>
          </a:xfrm>
        </p:spPr>
        <p:txBody>
          <a:bodyPr>
            <a:normAutofit/>
          </a:bodyPr>
          <a:lstStyle/>
          <a:p>
            <a:r>
              <a:rPr lang="en-US" sz="3200" dirty="0"/>
              <a:t>PHP Installation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7"/>
            <a:ext cx="7315200" cy="55189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/>
              <a:t>Set Up PHP on Your Own PC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Steps to use: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Install a web server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Install PHP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Install a database, such as MySQL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The official PHP website (PHP.net) has installation instructions for PHP: http://php.net/manual/en/install.php</a:t>
            </a:r>
          </a:p>
        </p:txBody>
      </p:sp>
    </p:spTree>
    <p:extLst>
      <p:ext uri="{BB962C8B-B14F-4D97-AF65-F5344CB8AC3E}">
        <p14:creationId xmlns:p14="http://schemas.microsoft.com/office/powerpoint/2010/main" val="70320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EA0254-3646-4633-AE89-92733C2D69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BD8AF61-0EFE-4B67-AC63-165AA360F9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5A9C098-A058-4A59-AA77-E2402053F6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Frame design</Template>
  <TotalTime>106</TotalTime>
  <Words>3201</Words>
  <Application>Microsoft Office PowerPoint</Application>
  <PresentationFormat>Widescreen</PresentationFormat>
  <Paragraphs>390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Corbel</vt:lpstr>
      <vt:lpstr>Wingdings 2</vt:lpstr>
      <vt:lpstr>Frame</vt:lpstr>
      <vt:lpstr>Web Extension</vt:lpstr>
      <vt:lpstr>Content</vt:lpstr>
      <vt:lpstr>What is PHP?</vt:lpstr>
      <vt:lpstr>What can PHP do?</vt:lpstr>
      <vt:lpstr>Why PHP??</vt:lpstr>
      <vt:lpstr>PHP File</vt:lpstr>
      <vt:lpstr>PHP Installation</vt:lpstr>
      <vt:lpstr>PHP Installation</vt:lpstr>
      <vt:lpstr>PHP Installation</vt:lpstr>
      <vt:lpstr>PHP Syntax</vt:lpstr>
      <vt:lpstr>Example: </vt:lpstr>
      <vt:lpstr>Case Sensitivity </vt:lpstr>
      <vt:lpstr>Case Sensitivity </vt:lpstr>
      <vt:lpstr>Comments </vt:lpstr>
      <vt:lpstr>PHP Variable </vt:lpstr>
      <vt:lpstr>PHP Variable </vt:lpstr>
      <vt:lpstr>Data Types</vt:lpstr>
      <vt:lpstr>Data Types</vt:lpstr>
      <vt:lpstr>Strings</vt:lpstr>
      <vt:lpstr>Integer </vt:lpstr>
      <vt:lpstr>Float </vt:lpstr>
      <vt:lpstr>Boolean </vt:lpstr>
      <vt:lpstr>Arrays</vt:lpstr>
      <vt:lpstr>Object </vt:lpstr>
      <vt:lpstr>Object </vt:lpstr>
      <vt:lpstr>NULL Value</vt:lpstr>
      <vt:lpstr>Resource </vt:lpstr>
      <vt:lpstr>Operators</vt:lpstr>
      <vt:lpstr>Type of Operators </vt:lpstr>
      <vt:lpstr>Arithmetic Operators </vt:lpstr>
      <vt:lpstr>Assignment Operators </vt:lpstr>
      <vt:lpstr>Comparison Operators </vt:lpstr>
      <vt:lpstr>Increment/ Decrement Operators </vt:lpstr>
      <vt:lpstr>Logical Operators </vt:lpstr>
      <vt:lpstr>String Operators </vt:lpstr>
      <vt:lpstr>Array Operators </vt:lpstr>
      <vt:lpstr>Conditional Assignment Operators </vt:lpstr>
      <vt:lpstr>Title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Vaibhav Ambhire</dc:creator>
  <cp:lastModifiedBy>Vaibhav Ambhire</cp:lastModifiedBy>
  <cp:revision>27</cp:revision>
  <dcterms:created xsi:type="dcterms:W3CDTF">2021-09-17T06:20:52Z</dcterms:created>
  <dcterms:modified xsi:type="dcterms:W3CDTF">2021-09-20T04:40:34Z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